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9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0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1.xml" ContentType="application/vnd.openxmlformats-officedocument.presentationml.notesSlide+xml"/>
  <Override PartName="/ppt/embeddings/oleObject14.bin" ContentType="application/vnd.openxmlformats-officedocument.oleObject"/>
  <Override PartName="/ppt/notesSlides/notesSlide12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3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51.xml" ContentType="application/vnd.openxmlformats-officedocument.presentationml.notesSlide+xml"/>
  <Override PartName="/ppt/embeddings/oleObject23.bin" ContentType="application/vnd.openxmlformats-officedocument.oleObject"/>
  <Override PartName="/ppt/embeddings/Microsoft_Equation6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embeddings/oleObject26.bin" ContentType="application/vnd.openxmlformats-officedocument.oleObject"/>
  <Override PartName="/ppt/notesSlides/notesSlide54.xml" ContentType="application/vnd.openxmlformats-officedocument.presentationml.notesSlide+xml"/>
  <Override PartName="/ppt/embeddings/oleObject27.bin" ContentType="application/vnd.openxmlformats-officedocument.oleObject"/>
  <Override PartName="/ppt/notesSlides/notesSlide55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56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57.xml" ContentType="application/vnd.openxmlformats-officedocument.presentationml.notesSlide+xml"/>
  <Override PartName="/ppt/embeddings/oleObject34.bin" ContentType="application/vnd.openxmlformats-officedocument.oleObject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35.bin" ContentType="application/vnd.openxmlformats-officedocument.oleObject"/>
  <Override PartName="/ppt/notesSlides/notesSlide60.xml" ContentType="application/vnd.openxmlformats-officedocument.presentationml.notesSlide+xml"/>
  <Override PartName="/ppt/embeddings/oleObject36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65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66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67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72" r:id="rId3"/>
    <p:sldMasterId id="2147483705" r:id="rId4"/>
  </p:sldMasterIdLst>
  <p:notesMasterIdLst>
    <p:notesMasterId r:id="rId170"/>
  </p:notesMasterIdLst>
  <p:handoutMasterIdLst>
    <p:handoutMasterId r:id="rId171"/>
  </p:handoutMasterIdLst>
  <p:sldIdLst>
    <p:sldId id="307" r:id="rId5"/>
    <p:sldId id="385" r:id="rId6"/>
    <p:sldId id="432" r:id="rId7"/>
    <p:sldId id="416" r:id="rId8"/>
    <p:sldId id="494" r:id="rId9"/>
    <p:sldId id="493" r:id="rId10"/>
    <p:sldId id="366" r:id="rId11"/>
    <p:sldId id="367" r:id="rId12"/>
    <p:sldId id="413" r:id="rId13"/>
    <p:sldId id="433" r:id="rId14"/>
    <p:sldId id="425" r:id="rId15"/>
    <p:sldId id="495" r:id="rId16"/>
    <p:sldId id="431" r:id="rId17"/>
    <p:sldId id="439" r:id="rId18"/>
    <p:sldId id="429" r:id="rId19"/>
    <p:sldId id="542" r:id="rId20"/>
    <p:sldId id="435" r:id="rId21"/>
    <p:sldId id="440" r:id="rId22"/>
    <p:sldId id="436" r:id="rId23"/>
    <p:sldId id="491" r:id="rId24"/>
    <p:sldId id="437" r:id="rId25"/>
    <p:sldId id="444" r:id="rId26"/>
    <p:sldId id="445" r:id="rId27"/>
    <p:sldId id="443" r:id="rId28"/>
    <p:sldId id="438" r:id="rId29"/>
    <p:sldId id="492" r:id="rId30"/>
    <p:sldId id="422" r:id="rId31"/>
    <p:sldId id="414" r:id="rId32"/>
    <p:sldId id="447" r:id="rId33"/>
    <p:sldId id="448" r:id="rId34"/>
    <p:sldId id="449" r:id="rId35"/>
    <p:sldId id="450" r:id="rId36"/>
    <p:sldId id="451" r:id="rId37"/>
    <p:sldId id="453" r:id="rId38"/>
    <p:sldId id="456" r:id="rId39"/>
    <p:sldId id="457" r:id="rId40"/>
    <p:sldId id="452" r:id="rId41"/>
    <p:sldId id="371" r:id="rId42"/>
    <p:sldId id="389" r:id="rId43"/>
    <p:sldId id="359" r:id="rId44"/>
    <p:sldId id="454" r:id="rId45"/>
    <p:sldId id="455" r:id="rId46"/>
    <p:sldId id="360" r:id="rId47"/>
    <p:sldId id="373" r:id="rId48"/>
    <p:sldId id="374" r:id="rId49"/>
    <p:sldId id="403" r:id="rId50"/>
    <p:sldId id="361" r:id="rId51"/>
    <p:sldId id="372" r:id="rId52"/>
    <p:sldId id="387" r:id="rId53"/>
    <p:sldId id="388" r:id="rId54"/>
    <p:sldId id="458" r:id="rId55"/>
    <p:sldId id="325" r:id="rId56"/>
    <p:sldId id="391" r:id="rId57"/>
    <p:sldId id="332" r:id="rId58"/>
    <p:sldId id="544" r:id="rId59"/>
    <p:sldId id="331" r:id="rId60"/>
    <p:sldId id="459" r:id="rId61"/>
    <p:sldId id="264" r:id="rId62"/>
    <p:sldId id="265" r:id="rId63"/>
    <p:sldId id="266" r:id="rId64"/>
    <p:sldId id="267" r:id="rId65"/>
    <p:sldId id="392" r:id="rId66"/>
    <p:sldId id="308" r:id="rId67"/>
    <p:sldId id="309" r:id="rId68"/>
    <p:sldId id="310" r:id="rId69"/>
    <p:sldId id="408" r:id="rId70"/>
    <p:sldId id="311" r:id="rId71"/>
    <p:sldId id="393" r:id="rId72"/>
    <p:sldId id="338" r:id="rId73"/>
    <p:sldId id="394" r:id="rId74"/>
    <p:sldId id="395" r:id="rId75"/>
    <p:sldId id="315" r:id="rId76"/>
    <p:sldId id="396" r:id="rId77"/>
    <p:sldId id="378" r:id="rId78"/>
    <p:sldId id="379" r:id="rId79"/>
    <p:sldId id="376" r:id="rId80"/>
    <p:sldId id="377" r:id="rId81"/>
    <p:sldId id="460" r:id="rId82"/>
    <p:sldId id="350" r:id="rId83"/>
    <p:sldId id="398" r:id="rId84"/>
    <p:sldId id="397" r:id="rId85"/>
    <p:sldId id="272" r:id="rId86"/>
    <p:sldId id="499" r:id="rId87"/>
    <p:sldId id="501" r:id="rId88"/>
    <p:sldId id="511" r:id="rId89"/>
    <p:sldId id="510" r:id="rId90"/>
    <p:sldId id="512" r:id="rId91"/>
    <p:sldId id="513" r:id="rId92"/>
    <p:sldId id="514" r:id="rId93"/>
    <p:sldId id="515" r:id="rId94"/>
    <p:sldId id="516" r:id="rId95"/>
    <p:sldId id="517" r:id="rId96"/>
    <p:sldId id="518" r:id="rId97"/>
    <p:sldId id="519" r:id="rId98"/>
    <p:sldId id="520" r:id="rId99"/>
    <p:sldId id="521" r:id="rId100"/>
    <p:sldId id="522" r:id="rId101"/>
    <p:sldId id="523" r:id="rId102"/>
    <p:sldId id="524" r:id="rId103"/>
    <p:sldId id="525" r:id="rId104"/>
    <p:sldId id="526" r:id="rId105"/>
    <p:sldId id="527" r:id="rId106"/>
    <p:sldId id="528" r:id="rId107"/>
    <p:sldId id="496" r:id="rId108"/>
    <p:sldId id="502" r:id="rId109"/>
    <p:sldId id="505" r:id="rId110"/>
    <p:sldId id="530" r:id="rId111"/>
    <p:sldId id="531" r:id="rId112"/>
    <p:sldId id="532" r:id="rId113"/>
    <p:sldId id="537" r:id="rId114"/>
    <p:sldId id="535" r:id="rId115"/>
    <p:sldId id="536" r:id="rId116"/>
    <p:sldId id="538" r:id="rId117"/>
    <p:sldId id="540" r:id="rId118"/>
    <p:sldId id="541" r:id="rId119"/>
    <p:sldId id="503" r:id="rId120"/>
    <p:sldId id="507" r:id="rId121"/>
    <p:sldId id="274" r:id="rId122"/>
    <p:sldId id="275" r:id="rId123"/>
    <p:sldId id="509" r:id="rId124"/>
    <p:sldId id="508" r:id="rId125"/>
    <p:sldId id="278" r:id="rId126"/>
    <p:sldId id="461" r:id="rId127"/>
    <p:sldId id="464" r:id="rId128"/>
    <p:sldId id="466" r:id="rId129"/>
    <p:sldId id="467" r:id="rId130"/>
    <p:sldId id="468" r:id="rId131"/>
    <p:sldId id="469" r:id="rId132"/>
    <p:sldId id="465" r:id="rId133"/>
    <p:sldId id="470" r:id="rId134"/>
    <p:sldId id="471" r:id="rId135"/>
    <p:sldId id="462" r:id="rId136"/>
    <p:sldId id="488" r:id="rId137"/>
    <p:sldId id="489" r:id="rId138"/>
    <p:sldId id="490" r:id="rId139"/>
    <p:sldId id="293" r:id="rId140"/>
    <p:sldId id="472" r:id="rId141"/>
    <p:sldId id="474" r:id="rId142"/>
    <p:sldId id="473" r:id="rId143"/>
    <p:sldId id="478" r:id="rId144"/>
    <p:sldId id="477" r:id="rId145"/>
    <p:sldId id="475" r:id="rId146"/>
    <p:sldId id="476" r:id="rId147"/>
    <p:sldId id="479" r:id="rId148"/>
    <p:sldId id="345" r:id="rId149"/>
    <p:sldId id="299" r:id="rId150"/>
    <p:sldId id="300" r:id="rId151"/>
    <p:sldId id="481" r:id="rId152"/>
    <p:sldId id="407" r:id="rId153"/>
    <p:sldId id="480" r:id="rId154"/>
    <p:sldId id="482" r:id="rId155"/>
    <p:sldId id="486" r:id="rId156"/>
    <p:sldId id="483" r:id="rId157"/>
    <p:sldId id="487" r:id="rId158"/>
    <p:sldId id="463" r:id="rId159"/>
    <p:sldId id="404" r:id="rId160"/>
    <p:sldId id="405" r:id="rId161"/>
    <p:sldId id="406" r:id="rId162"/>
    <p:sldId id="485" r:id="rId163"/>
    <p:sldId id="322" r:id="rId164"/>
    <p:sldId id="484" r:id="rId165"/>
    <p:sldId id="347" r:id="rId166"/>
    <p:sldId id="346" r:id="rId167"/>
    <p:sldId id="348" r:id="rId168"/>
    <p:sldId id="349" r:id="rId169"/>
  </p:sldIdLst>
  <p:sldSz cx="10080625" cy="7559675"/>
  <p:notesSz cx="7772400" cy="10058400"/>
  <p:defaultTextStyle>
    <a:defPPr>
      <a:defRPr lang="en-GB"/>
    </a:defPPr>
    <a:lvl1pPr algn="l" defTabSz="455424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1058" indent="-284045" algn="l" defTabSz="455424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0941" indent="-226919" algn="l" defTabSz="455424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597950" indent="-226919" algn="l" defTabSz="455424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4961" indent="-226919" algn="l" defTabSz="455424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052" algn="l" defTabSz="4570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063" algn="l" defTabSz="4570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073" algn="l" defTabSz="4570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083" algn="l" defTabSz="45701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2EEB2FD-847A-964C-B6B8-8A482BDA0061}">
          <p14:sldIdLst>
            <p14:sldId id="307"/>
            <p14:sldId id="385"/>
            <p14:sldId id="432"/>
            <p14:sldId id="416"/>
            <p14:sldId id="494"/>
            <p14:sldId id="493"/>
            <p14:sldId id="366"/>
            <p14:sldId id="367"/>
            <p14:sldId id="413"/>
            <p14:sldId id="433"/>
            <p14:sldId id="425"/>
            <p14:sldId id="495"/>
            <p14:sldId id="431"/>
            <p14:sldId id="439"/>
            <p14:sldId id="429"/>
            <p14:sldId id="542"/>
            <p14:sldId id="435"/>
            <p14:sldId id="440"/>
            <p14:sldId id="436"/>
            <p14:sldId id="491"/>
            <p14:sldId id="437"/>
            <p14:sldId id="444"/>
            <p14:sldId id="445"/>
            <p14:sldId id="443"/>
            <p14:sldId id="438"/>
            <p14:sldId id="492"/>
            <p14:sldId id="422"/>
            <p14:sldId id="414"/>
            <p14:sldId id="447"/>
            <p14:sldId id="448"/>
            <p14:sldId id="449"/>
            <p14:sldId id="450"/>
            <p14:sldId id="451"/>
            <p14:sldId id="453"/>
            <p14:sldId id="456"/>
            <p14:sldId id="457"/>
            <p14:sldId id="452"/>
            <p14:sldId id="371"/>
            <p14:sldId id="389"/>
            <p14:sldId id="359"/>
            <p14:sldId id="454"/>
            <p14:sldId id="455"/>
            <p14:sldId id="360"/>
            <p14:sldId id="373"/>
            <p14:sldId id="374"/>
            <p14:sldId id="403"/>
            <p14:sldId id="361"/>
            <p14:sldId id="372"/>
            <p14:sldId id="387"/>
            <p14:sldId id="388"/>
            <p14:sldId id="458"/>
            <p14:sldId id="325"/>
            <p14:sldId id="391"/>
            <p14:sldId id="332"/>
            <p14:sldId id="544"/>
            <p14:sldId id="331"/>
            <p14:sldId id="459"/>
            <p14:sldId id="264"/>
            <p14:sldId id="265"/>
            <p14:sldId id="266"/>
            <p14:sldId id="267"/>
            <p14:sldId id="392"/>
            <p14:sldId id="308"/>
            <p14:sldId id="309"/>
            <p14:sldId id="310"/>
            <p14:sldId id="408"/>
            <p14:sldId id="311"/>
            <p14:sldId id="393"/>
            <p14:sldId id="338"/>
            <p14:sldId id="394"/>
            <p14:sldId id="395"/>
            <p14:sldId id="315"/>
            <p14:sldId id="396"/>
            <p14:sldId id="378"/>
            <p14:sldId id="379"/>
            <p14:sldId id="376"/>
            <p14:sldId id="377"/>
            <p14:sldId id="460"/>
            <p14:sldId id="350"/>
            <p14:sldId id="398"/>
            <p14:sldId id="397"/>
            <p14:sldId id="272"/>
            <p14:sldId id="499"/>
            <p14:sldId id="501"/>
            <p14:sldId id="511"/>
            <p14:sldId id="510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496"/>
            <p14:sldId id="502"/>
            <p14:sldId id="505"/>
            <p14:sldId id="530"/>
            <p14:sldId id="531"/>
            <p14:sldId id="532"/>
            <p14:sldId id="537"/>
            <p14:sldId id="535"/>
            <p14:sldId id="536"/>
            <p14:sldId id="538"/>
            <p14:sldId id="540"/>
            <p14:sldId id="541"/>
            <p14:sldId id="503"/>
            <p14:sldId id="507"/>
            <p14:sldId id="274"/>
            <p14:sldId id="275"/>
            <p14:sldId id="509"/>
            <p14:sldId id="508"/>
            <p14:sldId id="278"/>
            <p14:sldId id="461"/>
            <p14:sldId id="464"/>
            <p14:sldId id="466"/>
            <p14:sldId id="467"/>
            <p14:sldId id="468"/>
            <p14:sldId id="469"/>
            <p14:sldId id="465"/>
            <p14:sldId id="470"/>
            <p14:sldId id="471"/>
            <p14:sldId id="462"/>
            <p14:sldId id="488"/>
            <p14:sldId id="489"/>
            <p14:sldId id="490"/>
            <p14:sldId id="293"/>
            <p14:sldId id="472"/>
            <p14:sldId id="474"/>
            <p14:sldId id="473"/>
            <p14:sldId id="478"/>
            <p14:sldId id="477"/>
            <p14:sldId id="475"/>
            <p14:sldId id="476"/>
            <p14:sldId id="479"/>
            <p14:sldId id="345"/>
            <p14:sldId id="299"/>
            <p14:sldId id="300"/>
            <p14:sldId id="481"/>
            <p14:sldId id="407"/>
            <p14:sldId id="480"/>
            <p14:sldId id="482"/>
            <p14:sldId id="486"/>
            <p14:sldId id="483"/>
            <p14:sldId id="487"/>
            <p14:sldId id="463"/>
            <p14:sldId id="404"/>
            <p14:sldId id="405"/>
            <p14:sldId id="406"/>
            <p14:sldId id="485"/>
            <p14:sldId id="322"/>
            <p14:sldId id="484"/>
            <p14:sldId id="347"/>
            <p14:sldId id="346"/>
            <p14:sldId id="348"/>
            <p14:sldId id="34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9E5"/>
    <a:srgbClr val="FFCC66"/>
    <a:srgbClr val="FF0000"/>
    <a:srgbClr val="00FF00"/>
    <a:srgbClr val="8000FF"/>
    <a:srgbClr val="80FF00"/>
    <a:srgbClr val="243460"/>
    <a:srgbClr val="D99392"/>
    <a:srgbClr val="941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8" autoAdjust="0"/>
    <p:restoredTop sz="92225" autoAdjust="0"/>
  </p:normalViewPr>
  <p:slideViewPr>
    <p:cSldViewPr>
      <p:cViewPr varScale="1">
        <p:scale>
          <a:sx n="92" d="100"/>
          <a:sy n="92" d="100"/>
        </p:scale>
        <p:origin x="-1848" y="-112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367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slide" Target="slides/slide140.xml"/><Relationship Id="rId145" Type="http://schemas.openxmlformats.org/officeDocument/2006/relationships/slide" Target="slides/slide141.xml"/><Relationship Id="rId146" Type="http://schemas.openxmlformats.org/officeDocument/2006/relationships/slide" Target="slides/slide142.xml"/><Relationship Id="rId147" Type="http://schemas.openxmlformats.org/officeDocument/2006/relationships/slide" Target="slides/slide143.xml"/><Relationship Id="rId148" Type="http://schemas.openxmlformats.org/officeDocument/2006/relationships/slide" Target="slides/slide144.xml"/><Relationship Id="rId149" Type="http://schemas.openxmlformats.org/officeDocument/2006/relationships/slide" Target="slides/slide14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50" Type="http://schemas.openxmlformats.org/officeDocument/2006/relationships/slide" Target="slides/slide146.xml"/><Relationship Id="rId151" Type="http://schemas.openxmlformats.org/officeDocument/2006/relationships/slide" Target="slides/slide147.xml"/><Relationship Id="rId152" Type="http://schemas.openxmlformats.org/officeDocument/2006/relationships/slide" Target="slides/slide14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53" Type="http://schemas.openxmlformats.org/officeDocument/2006/relationships/slide" Target="slides/slide149.xml"/><Relationship Id="rId154" Type="http://schemas.openxmlformats.org/officeDocument/2006/relationships/slide" Target="slides/slide150.xml"/><Relationship Id="rId155" Type="http://schemas.openxmlformats.org/officeDocument/2006/relationships/slide" Target="slides/slide151.xml"/><Relationship Id="rId156" Type="http://schemas.openxmlformats.org/officeDocument/2006/relationships/slide" Target="slides/slide152.xml"/><Relationship Id="rId157" Type="http://schemas.openxmlformats.org/officeDocument/2006/relationships/slide" Target="slides/slide153.xml"/><Relationship Id="rId158" Type="http://schemas.openxmlformats.org/officeDocument/2006/relationships/slide" Target="slides/slide154.xml"/><Relationship Id="rId159" Type="http://schemas.openxmlformats.org/officeDocument/2006/relationships/slide" Target="slides/slide15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160" Type="http://schemas.openxmlformats.org/officeDocument/2006/relationships/slide" Target="slides/slide156.xml"/><Relationship Id="rId161" Type="http://schemas.openxmlformats.org/officeDocument/2006/relationships/slide" Target="slides/slide157.xml"/><Relationship Id="rId162" Type="http://schemas.openxmlformats.org/officeDocument/2006/relationships/slide" Target="slides/slide15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63" Type="http://schemas.openxmlformats.org/officeDocument/2006/relationships/slide" Target="slides/slide159.xml"/><Relationship Id="rId164" Type="http://schemas.openxmlformats.org/officeDocument/2006/relationships/slide" Target="slides/slide160.xml"/><Relationship Id="rId165" Type="http://schemas.openxmlformats.org/officeDocument/2006/relationships/slide" Target="slides/slide161.xml"/><Relationship Id="rId166" Type="http://schemas.openxmlformats.org/officeDocument/2006/relationships/slide" Target="slides/slide162.xml"/><Relationship Id="rId167" Type="http://schemas.openxmlformats.org/officeDocument/2006/relationships/slide" Target="slides/slide163.xml"/><Relationship Id="rId168" Type="http://schemas.openxmlformats.org/officeDocument/2006/relationships/slide" Target="slides/slide164.xml"/><Relationship Id="rId169" Type="http://schemas.openxmlformats.org/officeDocument/2006/relationships/slide" Target="slides/slide16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70" Type="http://schemas.openxmlformats.org/officeDocument/2006/relationships/notesMaster" Target="notesMasters/notesMaster1.xml"/><Relationship Id="rId171" Type="http://schemas.openxmlformats.org/officeDocument/2006/relationships/handoutMaster" Target="handoutMasters/handoutMaster1.xml"/><Relationship Id="rId172" Type="http://schemas.openxmlformats.org/officeDocument/2006/relationships/printerSettings" Target="printerSettings/printerSettings1.bin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173" Type="http://schemas.openxmlformats.org/officeDocument/2006/relationships/presProps" Target="presProps.xml"/><Relationship Id="rId174" Type="http://schemas.openxmlformats.org/officeDocument/2006/relationships/viewProps" Target="viewProps.xml"/><Relationship Id="rId175" Type="http://schemas.openxmlformats.org/officeDocument/2006/relationships/theme" Target="theme/theme1.xml"/><Relationship Id="rId176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Relationship Id="rId2" Type="http://schemas.openxmlformats.org/officeDocument/2006/relationships/image" Target="../media/image8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Relationship Id="rId2" Type="http://schemas.openxmlformats.org/officeDocument/2006/relationships/image" Target="../media/image9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Relationship Id="rId2" Type="http://schemas.openxmlformats.org/officeDocument/2006/relationships/image" Target="../media/image9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image" Target="../media/image33.emf"/><Relationship Id="rId2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619FD-8011-0D44-8074-A8CBB6619A4F}" type="datetimeFigureOut">
              <a:rPr lang="en-US" smtClean="0"/>
              <a:t>16/05/17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E3181-DB5C-3D49-885C-948DD123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70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57148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7148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457148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7148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FC2F904C-7A84-7E44-98AE-0B65E7D63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9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542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642" indent="-285632" algn="l" defTabSz="45542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524" indent="-228506" algn="l" defTabSz="45542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537" indent="-228506" algn="l" defTabSz="45542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547" indent="-228506" algn="l" defTabSz="45542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790" algn="l" defTabSz="4569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47" algn="l" defTabSz="4569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707" algn="l" defTabSz="4569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66" algn="l" defTabSz="4569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AB72F13-24E1-F643-A6ED-F48776EB9695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7313" y="782638"/>
            <a:ext cx="5068887" cy="3802062"/>
          </a:xfrm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6638" y="4806950"/>
            <a:ext cx="5699125" cy="44704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148"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5725" y="782638"/>
            <a:ext cx="5065713" cy="3798887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457148">
              <a:defRPr/>
            </a:pPr>
            <a:r>
              <a:rPr lang="en-US" dirty="0">
                <a:sym typeface="Wingdings"/>
              </a:rPr>
              <a:t>14:45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5725" y="782638"/>
            <a:ext cx="5065713" cy="3798887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457148">
              <a:defRPr/>
            </a:pPr>
            <a:r>
              <a:rPr lang="en-US" dirty="0">
                <a:sym typeface="Wingdings"/>
              </a:rPr>
              <a:t>14:45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5725" y="782638"/>
            <a:ext cx="5065713" cy="3798887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457148">
              <a:defRPr/>
            </a:pPr>
            <a:r>
              <a:rPr lang="en-US" dirty="0">
                <a:sym typeface="Wingdings"/>
              </a:rPr>
              <a:t>14:45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E15D486-EA0B-8944-98A5-19D419B65584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r>
              <a:rPr lang="en-US" dirty="0" smtClean="0">
                <a:cs typeface="+mn-cs"/>
              </a:rPr>
              <a:t>Shallow parsing, identification of POS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E15D486-EA0B-8944-98A5-19D419B65584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E15D486-EA0B-8944-98A5-19D419B65584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E15D486-EA0B-8944-98A5-19D419B65584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E15D486-EA0B-8944-98A5-19D419B65584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E15D486-EA0B-8944-98A5-19D419B6558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8B3B958-31BF-4449-80FB-C0270489E12F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0641D8D-F1E3-934C-8441-CD87BE8DB84A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0641D8D-F1E3-934C-8441-CD87BE8DB84A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B889D0F-95E3-4547-B5ED-A62F13336757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8192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ACE6DD0-23BE-994D-A19F-C936FD8B2E2B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96F2A6E-AA9D-BD4D-B88A-DCDD1B0568CA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F113DC7-B54D-5F4A-A929-20E01FE6D9E3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4298C3-A408-E84E-873E-41C6B1DA009C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860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70D96CC-DCD5-3441-9138-EE1BEBD5ECE7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B3A211B-D76B-3046-BC18-D1202FC199B5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0E2E274-D68D-E549-8140-1333A3D1F8D4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2B3204D-3892-0447-991D-64C6253E184A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8ACE26C-EAA8-1649-AB17-79AB0BD1B650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95104A7-95C7-FB47-8802-2D31B57A0D91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9AB0CDE-1FC4-F940-8F5A-151FFF74F180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921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C8FB82C-2A3E-1B40-B210-47123D9331E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E7917C-6565-B24E-A518-BB75C0134AFC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4B31622-2F80-EB4B-B56E-6AD5011EC22B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C3A5CD-CA68-DD42-9F19-F6D963DAE706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C3A5CD-CA68-DD42-9F19-F6D963DAE706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C3A5CD-CA68-DD42-9F19-F6D963DAE706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B3C7706-E680-B045-88EF-9A6C3F006274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788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C8FB82C-2A3E-1B40-B210-47123D9331E4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C2F904C-7A84-7E44-98AE-0B65E7D63C93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79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C2F904C-7A84-7E44-98AE-0B65E7D63C93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7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67F9FB-DD81-E546-91B3-929073C1B455}" type="slidenum">
              <a:rPr lang="en-US"/>
              <a:pPr>
                <a:defRPr/>
              </a:pPr>
              <a:t>136</a:t>
            </a:fld>
            <a:endParaRPr 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5D948A8-F4E0-A54E-AE26-EB077E060087}" type="slidenum">
              <a:rPr lang="en-US"/>
              <a:pPr>
                <a:defRPr/>
              </a:pPr>
              <a:t>140</a:t>
            </a:fld>
            <a:endParaRPr 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5D948A8-F4E0-A54E-AE26-EB077E060087}" type="slidenum">
              <a:rPr lang="en-US"/>
              <a:pPr>
                <a:defRPr/>
              </a:pPr>
              <a:t>144</a:t>
            </a:fld>
            <a:endParaRPr 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5D948A8-F4E0-A54E-AE26-EB077E060087}" type="slidenum">
              <a:rPr lang="en-US"/>
              <a:pPr>
                <a:defRPr/>
              </a:pPr>
              <a:t>145</a:t>
            </a:fld>
            <a:endParaRPr 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r>
              <a:rPr lang="en-US" dirty="0" smtClean="0">
                <a:cs typeface="+mn-cs"/>
              </a:rPr>
              <a:t>89.26 50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234E45D-51C6-A44E-993D-AD67D1421F7E}" type="slidenum">
              <a:rPr lang="en-US"/>
              <a:pPr>
                <a:defRPr/>
              </a:pPr>
              <a:t>146</a:t>
            </a:fld>
            <a:endParaRPr lang="en-US"/>
          </a:p>
        </p:txBody>
      </p:sp>
      <p:sp>
        <p:nvSpPr>
          <p:cNvPr id="1003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D2F4003-6E22-DC46-9350-CDF69C0D4D6B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8ACE26C-EAA8-1649-AB17-79AB0BD1B650}" type="slidenum">
              <a:rPr lang="en-US"/>
              <a:pPr>
                <a:defRPr/>
              </a:pPr>
              <a:t>148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D2F4003-6E22-DC46-9350-CDF69C0D4D6B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B47B22F-F7F0-4C41-8AB3-98C46917A335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D2F4003-6E22-DC46-9350-CDF69C0D4D6B}" type="slidenum">
              <a:rPr lang="en-US"/>
              <a:pPr>
                <a:defRPr/>
              </a:pPr>
              <a:t>150</a:t>
            </a:fld>
            <a:endParaRPr 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ls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/Library/Java/</a:t>
            </a:r>
            <a:r>
              <a:rPr lang="en-US" sz="1200" kern="1200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JavaVirtualMachines</a:t>
            </a:r>
            <a:r>
              <a:rPr lang="en-US" sz="1200" kern="12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/jdk1.8.0_40.jdk/Contents/Home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C2F904C-7A84-7E44-98AE-0B65E7D63C93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03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10C4459-32C6-0846-B872-1E7CAE0FADC8}" type="slidenum">
              <a:rPr lang="en-US"/>
              <a:pPr>
                <a:defRPr/>
              </a:pPr>
              <a:t>160</a:t>
            </a:fld>
            <a:endParaRPr lang="en-US"/>
          </a:p>
        </p:txBody>
      </p:sp>
      <p:sp>
        <p:nvSpPr>
          <p:cNvPr id="1064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64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B000798-A695-7847-8E4D-A20701C1A4A2}" type="slidenum">
              <a:rPr lang="en-US"/>
              <a:pPr>
                <a:defRPr/>
              </a:pPr>
              <a:t>161</a:t>
            </a:fld>
            <a:endParaRPr lang="en-US"/>
          </a:p>
        </p:txBody>
      </p:sp>
      <p:sp>
        <p:nvSpPr>
          <p:cNvPr id="10752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75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D2F4003-6E22-DC46-9350-CDF69C0D4D6B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B85F280-8CC0-4943-B16B-A72A00176B64}" type="slidenum">
              <a:rPr lang="en-US"/>
              <a:pPr>
                <a:defRPr/>
              </a:pPr>
              <a:t>163</a:t>
            </a:fld>
            <a:endParaRPr lang="en-US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17A029D-E581-464E-81BC-662758F080AA}" type="slidenum">
              <a:rPr lang="en-US"/>
              <a:pPr>
                <a:defRPr/>
              </a:pPr>
              <a:t>164</a:t>
            </a:fld>
            <a:endParaRPr lang="en-US"/>
          </a:p>
        </p:txBody>
      </p:sp>
      <p:sp>
        <p:nvSpPr>
          <p:cNvPr id="1024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0FB4B83-5C44-5B4B-9D72-A8804C5A256D}" type="slidenum">
              <a:rPr lang="en-US"/>
              <a:pPr>
                <a:defRPr/>
              </a:pPr>
              <a:t>165</a:t>
            </a:fld>
            <a:endParaRPr lang="en-US"/>
          </a:p>
        </p:txBody>
      </p:sp>
      <p:sp>
        <p:nvSpPr>
          <p:cNvPr id="1034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34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FEE221C-8473-5A43-BA74-4E3DD04A3D61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148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5725" y="782638"/>
            <a:ext cx="5065713" cy="379888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457148">
              <a:defRPr/>
            </a:pPr>
            <a:endParaRPr lang="en-US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7313" y="782638"/>
            <a:ext cx="5068887" cy="3802062"/>
          </a:xfrm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6638" y="4806950"/>
            <a:ext cx="5699125" cy="44704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148"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1" y="2347913"/>
            <a:ext cx="8569325" cy="1620837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9" y="4283075"/>
            <a:ext cx="705643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958" indent="0" algn="ctr">
              <a:buNone/>
              <a:defRPr/>
            </a:lvl2pPr>
            <a:lvl3pPr marL="913916" indent="0" algn="ctr">
              <a:buNone/>
              <a:defRPr/>
            </a:lvl3pPr>
            <a:lvl4pPr marL="1370873" indent="0" algn="ctr">
              <a:buNone/>
              <a:defRPr/>
            </a:lvl4pPr>
            <a:lvl5pPr marL="1827832" indent="0" algn="ctr">
              <a:buNone/>
              <a:defRPr/>
            </a:lvl5pPr>
            <a:lvl6pPr marL="2284790" indent="0" algn="ctr">
              <a:buNone/>
              <a:defRPr/>
            </a:lvl6pPr>
            <a:lvl7pPr marL="2741747" indent="0" algn="ctr">
              <a:buNone/>
              <a:defRPr/>
            </a:lvl7pPr>
            <a:lvl8pPr marL="3198707" indent="0" algn="ctr">
              <a:buNone/>
              <a:defRPr/>
            </a:lvl8pPr>
            <a:lvl9pPr marL="3655666" indent="0" algn="ctr">
              <a:buNone/>
              <a:defRPr/>
            </a:lvl9pPr>
          </a:lstStyle>
          <a:p>
            <a:r>
              <a:rPr lang="it-IT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E68D2-DF86-FA45-BFEB-DFB6F1C5B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9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4C8A8-2045-8D4B-8677-5F18F6DBCE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32668" y="342900"/>
            <a:ext cx="2276475" cy="6305550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43" y="342900"/>
            <a:ext cx="6677025" cy="6305550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4F8E3-DDA3-1946-9461-334FC7559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8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1" y="2347913"/>
            <a:ext cx="8569325" cy="1620837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9" y="4283075"/>
            <a:ext cx="705643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958" indent="0" algn="ctr">
              <a:buNone/>
              <a:defRPr/>
            </a:lvl2pPr>
            <a:lvl3pPr marL="913916" indent="0" algn="ctr">
              <a:buNone/>
              <a:defRPr/>
            </a:lvl3pPr>
            <a:lvl4pPr marL="1370873" indent="0" algn="ctr">
              <a:buNone/>
              <a:defRPr/>
            </a:lvl4pPr>
            <a:lvl5pPr marL="1827832" indent="0" algn="ctr">
              <a:buNone/>
              <a:defRPr/>
            </a:lvl5pPr>
            <a:lvl6pPr marL="2284790" indent="0" algn="ctr">
              <a:buNone/>
              <a:defRPr/>
            </a:lvl6pPr>
            <a:lvl7pPr marL="2741747" indent="0" algn="ctr">
              <a:buNone/>
              <a:defRPr/>
            </a:lvl7pPr>
            <a:lvl8pPr marL="3198707" indent="0" algn="ctr">
              <a:buNone/>
              <a:defRPr/>
            </a:lvl8pPr>
            <a:lvl9pPr marL="3655666" indent="0" algn="ctr">
              <a:buNone/>
              <a:defRPr/>
            </a:lvl9pPr>
          </a:lstStyle>
          <a:p>
            <a:r>
              <a:rPr lang="it-IT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F3AFE-C7A6-4341-A881-FCB9C3ACE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8B3EB-5D49-B24E-B2FF-7E8118E1E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7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5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8" indent="0">
              <a:buNone/>
              <a:defRPr sz="1800"/>
            </a:lvl2pPr>
            <a:lvl3pPr marL="913916" indent="0">
              <a:buNone/>
              <a:defRPr sz="1700"/>
            </a:lvl3pPr>
            <a:lvl4pPr marL="1370873" indent="0">
              <a:buNone/>
              <a:defRPr sz="1400"/>
            </a:lvl4pPr>
            <a:lvl5pPr marL="1827832" indent="0">
              <a:buNone/>
              <a:defRPr sz="1400"/>
            </a:lvl5pPr>
            <a:lvl6pPr marL="2284790" indent="0">
              <a:buNone/>
              <a:defRPr sz="1400"/>
            </a:lvl6pPr>
            <a:lvl7pPr marL="2741747" indent="0">
              <a:buNone/>
              <a:defRPr sz="1400"/>
            </a:lvl7pPr>
            <a:lvl8pPr marL="3198707" indent="0">
              <a:buNone/>
              <a:defRPr sz="1400"/>
            </a:lvl8pPr>
            <a:lvl9pPr marL="3655666" indent="0">
              <a:buNone/>
              <a:defRPr sz="14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53188-5946-A04E-ACC6-EF34EB904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50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2613" y="1768481"/>
            <a:ext cx="44196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614" y="1768481"/>
            <a:ext cx="442118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5CDB9-047B-374C-B602-E7770C469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3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7" y="303218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3" indent="0">
              <a:buNone/>
              <a:defRPr sz="1700" b="1"/>
            </a:lvl4pPr>
            <a:lvl5pPr marL="1827832" indent="0">
              <a:buNone/>
              <a:defRPr sz="1700" b="1"/>
            </a:lvl5pPr>
            <a:lvl6pPr marL="2284790" indent="0">
              <a:buNone/>
              <a:defRPr sz="1700" b="1"/>
            </a:lvl6pPr>
            <a:lvl7pPr marL="2741747" indent="0">
              <a:buNone/>
              <a:defRPr sz="1700" b="1"/>
            </a:lvl7pPr>
            <a:lvl8pPr marL="3198707" indent="0">
              <a:buNone/>
              <a:defRPr sz="1700" b="1"/>
            </a:lvl8pPr>
            <a:lvl9pPr marL="3655666" indent="0">
              <a:buNone/>
              <a:defRPr sz="17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7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3" indent="0">
              <a:buNone/>
              <a:defRPr sz="1700" b="1"/>
            </a:lvl4pPr>
            <a:lvl5pPr marL="1827832" indent="0">
              <a:buNone/>
              <a:defRPr sz="1700" b="1"/>
            </a:lvl5pPr>
            <a:lvl6pPr marL="2284790" indent="0">
              <a:buNone/>
              <a:defRPr sz="1700" b="1"/>
            </a:lvl6pPr>
            <a:lvl7pPr marL="2741747" indent="0">
              <a:buNone/>
              <a:defRPr sz="1700" b="1"/>
            </a:lvl7pPr>
            <a:lvl8pPr marL="3198707" indent="0">
              <a:buNone/>
              <a:defRPr sz="1700" b="1"/>
            </a:lvl8pPr>
            <a:lvl9pPr marL="3655666" indent="0">
              <a:buNone/>
              <a:defRPr sz="17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7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0B06B-6036-914E-A2CA-AB6921880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75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6E16B-DF63-3444-A6DB-FC5B57A42B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70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F9D0D-F845-8647-9864-B1C2C4D8EF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38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8" y="301630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6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100"/>
            </a:lvl3pPr>
            <a:lvl4pPr marL="1370873" indent="0">
              <a:buNone/>
              <a:defRPr sz="900"/>
            </a:lvl4pPr>
            <a:lvl5pPr marL="1827832" indent="0">
              <a:buNone/>
              <a:defRPr sz="900"/>
            </a:lvl5pPr>
            <a:lvl6pPr marL="2284790" indent="0">
              <a:buNone/>
              <a:defRPr sz="900"/>
            </a:lvl6pPr>
            <a:lvl7pPr marL="2741747" indent="0">
              <a:buNone/>
              <a:defRPr sz="900"/>
            </a:lvl7pPr>
            <a:lvl8pPr marL="3198707" indent="0">
              <a:buNone/>
              <a:defRPr sz="900"/>
            </a:lvl8pPr>
            <a:lvl9pPr marL="3655666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8AAD0-C625-DA45-9B37-5CA35D06D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9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D8761-E645-3544-9A5F-91325668AD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43" y="5291140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43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958" indent="0">
              <a:buNone/>
              <a:defRPr sz="2800"/>
            </a:lvl2pPr>
            <a:lvl3pPr marL="913916" indent="0">
              <a:buNone/>
              <a:defRPr sz="2400"/>
            </a:lvl3pPr>
            <a:lvl4pPr marL="1370873" indent="0">
              <a:buNone/>
              <a:defRPr sz="2000"/>
            </a:lvl4pPr>
            <a:lvl5pPr marL="1827832" indent="0">
              <a:buNone/>
              <a:defRPr sz="2000"/>
            </a:lvl5pPr>
            <a:lvl6pPr marL="2284790" indent="0">
              <a:buNone/>
              <a:defRPr sz="2000"/>
            </a:lvl6pPr>
            <a:lvl7pPr marL="2741747" indent="0">
              <a:buNone/>
              <a:defRPr sz="2000"/>
            </a:lvl7pPr>
            <a:lvl8pPr marL="3198707" indent="0">
              <a:buNone/>
              <a:defRPr sz="2000"/>
            </a:lvl8pPr>
            <a:lvl9pPr marL="365566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43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100"/>
            </a:lvl3pPr>
            <a:lvl4pPr marL="1370873" indent="0">
              <a:buNone/>
              <a:defRPr sz="900"/>
            </a:lvl4pPr>
            <a:lvl5pPr marL="1827832" indent="0">
              <a:buNone/>
              <a:defRPr sz="900"/>
            </a:lvl5pPr>
            <a:lvl6pPr marL="2284790" indent="0">
              <a:buNone/>
              <a:defRPr sz="900"/>
            </a:lvl6pPr>
            <a:lvl7pPr marL="2741747" indent="0">
              <a:buNone/>
              <a:defRPr sz="900"/>
            </a:lvl7pPr>
            <a:lvl8pPr marL="3198707" indent="0">
              <a:buNone/>
              <a:defRPr sz="900"/>
            </a:lvl8pPr>
            <a:lvl9pPr marL="3655666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31FBA-22A5-F746-A5DB-B96327A75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A1649-BEAA-D545-AEE1-27084D0E1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44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7900" y="301630"/>
            <a:ext cx="2247900" cy="6454775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2614" y="301630"/>
            <a:ext cx="6592888" cy="6454775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FAEBE-62C1-F24A-8003-AAB8640CE4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81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6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99" y="4857962"/>
            <a:ext cx="8568046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99" y="3204123"/>
            <a:ext cx="8568046" cy="1653678"/>
          </a:xfrm>
        </p:spPr>
        <p:txBody>
          <a:bodyPr anchor="b"/>
          <a:lstStyle>
            <a:lvl1pPr marL="0" indent="0">
              <a:buNone/>
              <a:defRPr sz="2200"/>
            </a:lvl1pPr>
            <a:lvl2pPr marL="503654" indent="0">
              <a:buNone/>
              <a:defRPr sz="2000"/>
            </a:lvl2pPr>
            <a:lvl3pPr marL="1007305" indent="0">
              <a:buNone/>
              <a:defRPr sz="1800"/>
            </a:lvl3pPr>
            <a:lvl4pPr marL="1510957" indent="0">
              <a:buNone/>
              <a:defRPr sz="1500"/>
            </a:lvl4pPr>
            <a:lvl5pPr marL="2014610" indent="0">
              <a:buNone/>
              <a:defRPr sz="1500"/>
            </a:lvl5pPr>
            <a:lvl6pPr marL="2518264" indent="0">
              <a:buNone/>
              <a:defRPr sz="1500"/>
            </a:lvl6pPr>
            <a:lvl7pPr marL="3021916" indent="0">
              <a:buNone/>
              <a:defRPr sz="1500"/>
            </a:lvl7pPr>
            <a:lvl8pPr marL="3525568" indent="0">
              <a:buNone/>
              <a:defRPr sz="1500"/>
            </a:lvl8pPr>
            <a:lvl9pPr marL="4029220" indent="0">
              <a:buNone/>
              <a:defRPr sz="15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062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452" y="1735925"/>
            <a:ext cx="4204839" cy="464780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43" y="1735925"/>
            <a:ext cx="4206456" cy="464780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3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00" y="302737"/>
            <a:ext cx="9072238" cy="1259946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276" y="1692179"/>
            <a:ext cx="4453704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654" indent="0">
              <a:buNone/>
              <a:defRPr sz="2200" b="1"/>
            </a:lvl2pPr>
            <a:lvl3pPr marL="1007305" indent="0">
              <a:buNone/>
              <a:defRPr sz="2000" b="1"/>
            </a:lvl3pPr>
            <a:lvl4pPr marL="1510957" indent="0">
              <a:buNone/>
              <a:defRPr sz="1800" b="1"/>
            </a:lvl4pPr>
            <a:lvl5pPr marL="2014610" indent="0">
              <a:buNone/>
              <a:defRPr sz="1800" b="1"/>
            </a:lvl5pPr>
            <a:lvl6pPr marL="2518264" indent="0">
              <a:buNone/>
              <a:defRPr sz="1800" b="1"/>
            </a:lvl6pPr>
            <a:lvl7pPr marL="3021916" indent="0">
              <a:buNone/>
              <a:defRPr sz="1800" b="1"/>
            </a:lvl7pPr>
            <a:lvl8pPr marL="3525568" indent="0">
              <a:buNone/>
              <a:defRPr sz="1800" b="1"/>
            </a:lvl8pPr>
            <a:lvl9pPr marL="4029220" indent="0">
              <a:buNone/>
              <a:defRPr sz="18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76" y="2397397"/>
            <a:ext cx="4453704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126" y="1692179"/>
            <a:ext cx="4455319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654" indent="0">
              <a:buNone/>
              <a:defRPr sz="2200" b="1"/>
            </a:lvl2pPr>
            <a:lvl3pPr marL="1007305" indent="0">
              <a:buNone/>
              <a:defRPr sz="2000" b="1"/>
            </a:lvl3pPr>
            <a:lvl4pPr marL="1510957" indent="0">
              <a:buNone/>
              <a:defRPr sz="1800" b="1"/>
            </a:lvl4pPr>
            <a:lvl5pPr marL="2014610" indent="0">
              <a:buNone/>
              <a:defRPr sz="1800" b="1"/>
            </a:lvl5pPr>
            <a:lvl6pPr marL="2518264" indent="0">
              <a:buNone/>
              <a:defRPr sz="1800" b="1"/>
            </a:lvl6pPr>
            <a:lvl7pPr marL="3021916" indent="0">
              <a:buNone/>
              <a:defRPr sz="1800" b="1"/>
            </a:lvl7pPr>
            <a:lvl8pPr marL="3525568" indent="0">
              <a:buNone/>
              <a:defRPr sz="1800" b="1"/>
            </a:lvl8pPr>
            <a:lvl9pPr marL="4029220" indent="0">
              <a:buNone/>
              <a:defRPr sz="18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126" y="2397397"/>
            <a:ext cx="4455319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60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61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279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04" y="300987"/>
            <a:ext cx="3316037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2" y="301159"/>
            <a:ext cx="5635002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204" y="1581937"/>
            <a:ext cx="3316037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654" indent="0">
              <a:buNone/>
              <a:defRPr sz="1300"/>
            </a:lvl2pPr>
            <a:lvl3pPr marL="1007305" indent="0">
              <a:buNone/>
              <a:defRPr sz="1100"/>
            </a:lvl3pPr>
            <a:lvl4pPr marL="1510957" indent="0">
              <a:buNone/>
              <a:defRPr sz="1100"/>
            </a:lvl4pPr>
            <a:lvl5pPr marL="2014610" indent="0">
              <a:buNone/>
              <a:defRPr sz="1100"/>
            </a:lvl5pPr>
            <a:lvl6pPr marL="2518264" indent="0">
              <a:buNone/>
              <a:defRPr sz="1100"/>
            </a:lvl6pPr>
            <a:lvl7pPr marL="3021916" indent="0">
              <a:buNone/>
              <a:defRPr sz="1100"/>
            </a:lvl7pPr>
            <a:lvl8pPr marL="3525568" indent="0">
              <a:buNone/>
              <a:defRPr sz="1100"/>
            </a:lvl8pPr>
            <a:lvl9pPr marL="4029220" indent="0">
              <a:buNone/>
              <a:defRPr sz="11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90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5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8" indent="0">
              <a:buNone/>
              <a:defRPr sz="1800"/>
            </a:lvl2pPr>
            <a:lvl3pPr marL="913916" indent="0">
              <a:buNone/>
              <a:defRPr sz="1700"/>
            </a:lvl3pPr>
            <a:lvl4pPr marL="1370873" indent="0">
              <a:buNone/>
              <a:defRPr sz="1400"/>
            </a:lvl4pPr>
            <a:lvl5pPr marL="1827832" indent="0">
              <a:buNone/>
              <a:defRPr sz="1400"/>
            </a:lvl5pPr>
            <a:lvl6pPr marL="2284790" indent="0">
              <a:buNone/>
              <a:defRPr sz="1400"/>
            </a:lvl6pPr>
            <a:lvl7pPr marL="2741747" indent="0">
              <a:buNone/>
              <a:defRPr sz="1400"/>
            </a:lvl7pPr>
            <a:lvl8pPr marL="3198707" indent="0">
              <a:buNone/>
              <a:defRPr sz="1400"/>
            </a:lvl8pPr>
            <a:lvl9pPr marL="3655666" indent="0">
              <a:buNone/>
              <a:defRPr sz="14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7B2D8-65E5-F84D-BD09-2494799A32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65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379" y="5291772"/>
            <a:ext cx="6047083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379" y="675471"/>
            <a:ext cx="6047083" cy="4535805"/>
          </a:xfrm>
        </p:spPr>
        <p:txBody>
          <a:bodyPr/>
          <a:lstStyle>
            <a:lvl1pPr marL="0" indent="0">
              <a:buNone/>
              <a:defRPr sz="3500"/>
            </a:lvl1pPr>
            <a:lvl2pPr marL="503654" indent="0">
              <a:buNone/>
              <a:defRPr sz="3100"/>
            </a:lvl2pPr>
            <a:lvl3pPr marL="1007305" indent="0">
              <a:buNone/>
              <a:defRPr sz="2600"/>
            </a:lvl3pPr>
            <a:lvl4pPr marL="1510957" indent="0">
              <a:buNone/>
              <a:defRPr sz="2200"/>
            </a:lvl4pPr>
            <a:lvl5pPr marL="2014610" indent="0">
              <a:buNone/>
              <a:defRPr sz="2200"/>
            </a:lvl5pPr>
            <a:lvl6pPr marL="2518264" indent="0">
              <a:buNone/>
              <a:defRPr sz="2200"/>
            </a:lvl6pPr>
            <a:lvl7pPr marL="3021916" indent="0">
              <a:buNone/>
              <a:defRPr sz="2200"/>
            </a:lvl7pPr>
            <a:lvl8pPr marL="3525568" indent="0">
              <a:buNone/>
              <a:defRPr sz="2200"/>
            </a:lvl8pPr>
            <a:lvl9pPr marL="4029220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379" y="5916496"/>
            <a:ext cx="6047083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654" indent="0">
              <a:buNone/>
              <a:defRPr sz="1300"/>
            </a:lvl2pPr>
            <a:lvl3pPr marL="1007305" indent="0">
              <a:buNone/>
              <a:defRPr sz="1100"/>
            </a:lvl3pPr>
            <a:lvl4pPr marL="1510957" indent="0">
              <a:buNone/>
              <a:defRPr sz="1100"/>
            </a:lvl4pPr>
            <a:lvl5pPr marL="2014610" indent="0">
              <a:buNone/>
              <a:defRPr sz="1100"/>
            </a:lvl5pPr>
            <a:lvl6pPr marL="2518264" indent="0">
              <a:buNone/>
              <a:defRPr sz="1100"/>
            </a:lvl6pPr>
            <a:lvl7pPr marL="3021916" indent="0">
              <a:buNone/>
              <a:defRPr sz="1100"/>
            </a:lvl7pPr>
            <a:lvl8pPr marL="3525568" indent="0">
              <a:buNone/>
              <a:defRPr sz="1100"/>
            </a:lvl8pPr>
            <a:lvl9pPr marL="4029220" indent="0">
              <a:buNone/>
              <a:defRPr sz="11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401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9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9913" y="419983"/>
            <a:ext cx="2144435" cy="5963744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3377" y="419983"/>
            <a:ext cx="6281402" cy="5963744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6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76292" y="1427163"/>
            <a:ext cx="8531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lIns="96191" tIns="48096" rIns="96191" bIns="48096" anchor="ctr"/>
          <a:lstStyle/>
          <a:p>
            <a:pPr algn="ctr" defTabSz="914021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776292" y="7042151"/>
            <a:ext cx="74453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lIns="96191" tIns="48096" rIns="96191" bIns="48096" anchor="ctr"/>
          <a:lstStyle/>
          <a:p>
            <a:pPr algn="ctr" defTabSz="914021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4738692" y="3452813"/>
            <a:ext cx="100806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1" tIns="48096" rIns="96191" bIns="48096">
            <a:spAutoFit/>
          </a:bodyPr>
          <a:lstStyle/>
          <a:p>
            <a:pPr algn="ctr" defTabSz="914021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75697" y="2519892"/>
            <a:ext cx="8532494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51378" y="4283818"/>
            <a:ext cx="6981132" cy="1931917"/>
          </a:xfrm>
        </p:spPr>
        <p:txBody>
          <a:bodyPr/>
          <a:lstStyle>
            <a:lvl1pPr marL="0" indent="0" algn="ctr"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76287" y="6888164"/>
            <a:ext cx="2093913" cy="50323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6191" tIns="48096" rIns="96191" bIns="48096" numCol="1" anchor="t" anchorCtr="0" compatLnSpc="1">
            <a:prstTxWarp prst="textNoShape">
              <a:avLst/>
            </a:prstTxWarp>
          </a:bodyPr>
          <a:lstStyle>
            <a:lvl1pPr algn="l" defTabSz="914021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500" baseline="0">
                <a:solidFill>
                  <a:srgbClr val="000000"/>
                </a:solidFill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90917" y="6888164"/>
            <a:ext cx="3101975" cy="50323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6191" tIns="48096" rIns="96191" bIns="48096" numCol="1" anchor="t" anchorCtr="0" compatLnSpc="1">
            <a:prstTxWarp prst="textNoShape">
              <a:avLst/>
            </a:prstTxWarp>
          </a:bodyPr>
          <a:lstStyle>
            <a:lvl1pPr algn="ctr" defTabSz="914021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500" baseline="0">
                <a:solidFill>
                  <a:srgbClr val="000000"/>
                </a:solidFill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82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90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91" y="4857827"/>
            <a:ext cx="8568046" cy="150143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91" y="3204118"/>
            <a:ext cx="8568046" cy="1653678"/>
          </a:xfrm>
        </p:spPr>
        <p:txBody>
          <a:bodyPr anchor="b"/>
          <a:lstStyle>
            <a:lvl1pPr marL="0" indent="0">
              <a:buNone/>
              <a:defRPr sz="2100"/>
            </a:lvl1pPr>
            <a:lvl2pPr marL="480958" indent="0">
              <a:buNone/>
              <a:defRPr sz="1900"/>
            </a:lvl2pPr>
            <a:lvl3pPr marL="961917" indent="0">
              <a:buNone/>
              <a:defRPr sz="1700"/>
            </a:lvl3pPr>
            <a:lvl4pPr marL="1442872" indent="0">
              <a:buNone/>
              <a:defRPr sz="1500"/>
            </a:lvl4pPr>
            <a:lvl5pPr marL="1923831" indent="0">
              <a:buNone/>
              <a:defRPr sz="1500"/>
            </a:lvl5pPr>
            <a:lvl6pPr marL="2404789" indent="0">
              <a:buNone/>
              <a:defRPr sz="1500"/>
            </a:lvl6pPr>
            <a:lvl7pPr marL="2885746" indent="0">
              <a:buNone/>
              <a:defRPr sz="1500"/>
            </a:lvl7pPr>
            <a:lvl8pPr marL="3366704" indent="0">
              <a:buNone/>
              <a:defRPr sz="1500"/>
            </a:lvl8pPr>
            <a:lvl9pPr marL="3847662" indent="0">
              <a:buNone/>
              <a:defRPr sz="15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591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376" y="1735925"/>
            <a:ext cx="4206456" cy="4647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4972" y="1735925"/>
            <a:ext cx="4206455" cy="464780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53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13" y="302737"/>
            <a:ext cx="9072239" cy="1259946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208" y="1692179"/>
            <a:ext cx="4453704" cy="705219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958" indent="0">
              <a:buNone/>
              <a:defRPr sz="2100" b="1"/>
            </a:lvl2pPr>
            <a:lvl3pPr marL="961917" indent="0">
              <a:buNone/>
              <a:defRPr sz="1900" b="1"/>
            </a:lvl3pPr>
            <a:lvl4pPr marL="1442872" indent="0">
              <a:buNone/>
              <a:defRPr sz="1700" b="1"/>
            </a:lvl4pPr>
            <a:lvl5pPr marL="1923831" indent="0">
              <a:buNone/>
              <a:defRPr sz="1700" b="1"/>
            </a:lvl5pPr>
            <a:lvl6pPr marL="2404789" indent="0">
              <a:buNone/>
              <a:defRPr sz="1700" b="1"/>
            </a:lvl6pPr>
            <a:lvl7pPr marL="2885746" indent="0">
              <a:buNone/>
              <a:defRPr sz="1700" b="1"/>
            </a:lvl7pPr>
            <a:lvl8pPr marL="3366704" indent="0">
              <a:buNone/>
              <a:defRPr sz="1700" b="1"/>
            </a:lvl8pPr>
            <a:lvl9pPr marL="3847662" indent="0">
              <a:buNone/>
              <a:defRPr sz="17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08" y="2397397"/>
            <a:ext cx="4453704" cy="43555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128" y="1692179"/>
            <a:ext cx="4455319" cy="705219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958" indent="0">
              <a:buNone/>
              <a:defRPr sz="2100" b="1"/>
            </a:lvl2pPr>
            <a:lvl3pPr marL="961917" indent="0">
              <a:buNone/>
              <a:defRPr sz="1900" b="1"/>
            </a:lvl3pPr>
            <a:lvl4pPr marL="1442872" indent="0">
              <a:buNone/>
              <a:defRPr sz="1700" b="1"/>
            </a:lvl4pPr>
            <a:lvl5pPr marL="1923831" indent="0">
              <a:buNone/>
              <a:defRPr sz="1700" b="1"/>
            </a:lvl5pPr>
            <a:lvl6pPr marL="2404789" indent="0">
              <a:buNone/>
              <a:defRPr sz="1700" b="1"/>
            </a:lvl6pPr>
            <a:lvl7pPr marL="2885746" indent="0">
              <a:buNone/>
              <a:defRPr sz="1700" b="1"/>
            </a:lvl7pPr>
            <a:lvl8pPr marL="3366704" indent="0">
              <a:buNone/>
              <a:defRPr sz="1700" b="1"/>
            </a:lvl8pPr>
            <a:lvl9pPr marL="3847662" indent="0">
              <a:buNone/>
              <a:defRPr sz="17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128" y="2397397"/>
            <a:ext cx="4455319" cy="43555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91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291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41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263650"/>
            <a:ext cx="4457700" cy="538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9" y="1263650"/>
            <a:ext cx="4459288" cy="538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6CDFA-80DF-EE4B-8672-FE36ADF1C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942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93" y="300987"/>
            <a:ext cx="3316038" cy="1280945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34" y="301023"/>
            <a:ext cx="5635001" cy="645197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93" y="1581937"/>
            <a:ext cx="3316038" cy="5171028"/>
          </a:xfrm>
        </p:spPr>
        <p:txBody>
          <a:bodyPr/>
          <a:lstStyle>
            <a:lvl1pPr marL="0" indent="0">
              <a:buNone/>
              <a:defRPr sz="1500"/>
            </a:lvl1pPr>
            <a:lvl2pPr marL="480958" indent="0">
              <a:buNone/>
              <a:defRPr sz="1300"/>
            </a:lvl2pPr>
            <a:lvl3pPr marL="961917" indent="0">
              <a:buNone/>
              <a:defRPr sz="1100"/>
            </a:lvl3pPr>
            <a:lvl4pPr marL="1442872" indent="0">
              <a:buNone/>
              <a:defRPr sz="900"/>
            </a:lvl4pPr>
            <a:lvl5pPr marL="1923831" indent="0">
              <a:buNone/>
              <a:defRPr sz="900"/>
            </a:lvl5pPr>
            <a:lvl6pPr marL="2404789" indent="0">
              <a:buNone/>
              <a:defRPr sz="900"/>
            </a:lvl6pPr>
            <a:lvl7pPr marL="2885746" indent="0">
              <a:buNone/>
              <a:defRPr sz="900"/>
            </a:lvl7pPr>
            <a:lvl8pPr marL="3366704" indent="0">
              <a:buNone/>
              <a:defRPr sz="900"/>
            </a:lvl8pPr>
            <a:lvl9pPr marL="3847662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341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387" y="5291772"/>
            <a:ext cx="6047082" cy="624724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387" y="675471"/>
            <a:ext cx="6047082" cy="4535805"/>
          </a:xfrm>
        </p:spPr>
        <p:txBody>
          <a:bodyPr/>
          <a:lstStyle>
            <a:lvl1pPr marL="0" indent="0">
              <a:buNone/>
              <a:defRPr sz="3400"/>
            </a:lvl1pPr>
            <a:lvl2pPr marL="480958" indent="0">
              <a:buNone/>
              <a:defRPr sz="2900"/>
            </a:lvl2pPr>
            <a:lvl3pPr marL="961917" indent="0">
              <a:buNone/>
              <a:defRPr sz="2500"/>
            </a:lvl3pPr>
            <a:lvl4pPr marL="1442872" indent="0">
              <a:buNone/>
              <a:defRPr sz="2100"/>
            </a:lvl4pPr>
            <a:lvl5pPr marL="1923831" indent="0">
              <a:buNone/>
              <a:defRPr sz="2100"/>
            </a:lvl5pPr>
            <a:lvl6pPr marL="2404789" indent="0">
              <a:buNone/>
              <a:defRPr sz="2100"/>
            </a:lvl6pPr>
            <a:lvl7pPr marL="2885746" indent="0">
              <a:buNone/>
              <a:defRPr sz="2100"/>
            </a:lvl7pPr>
            <a:lvl8pPr marL="3366704" indent="0">
              <a:buNone/>
              <a:defRPr sz="2100"/>
            </a:lvl8pPr>
            <a:lvl9pPr marL="3847662" indent="0">
              <a:buNone/>
              <a:defRPr sz="21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387" y="5916496"/>
            <a:ext cx="6047082" cy="887211"/>
          </a:xfrm>
        </p:spPr>
        <p:txBody>
          <a:bodyPr/>
          <a:lstStyle>
            <a:lvl1pPr marL="0" indent="0">
              <a:buNone/>
              <a:defRPr sz="1500"/>
            </a:lvl1pPr>
            <a:lvl2pPr marL="480958" indent="0">
              <a:buNone/>
              <a:defRPr sz="1300"/>
            </a:lvl2pPr>
            <a:lvl3pPr marL="961917" indent="0">
              <a:buNone/>
              <a:defRPr sz="1100"/>
            </a:lvl3pPr>
            <a:lvl4pPr marL="1442872" indent="0">
              <a:buNone/>
              <a:defRPr sz="900"/>
            </a:lvl4pPr>
            <a:lvl5pPr marL="1923831" indent="0">
              <a:buNone/>
              <a:defRPr sz="900"/>
            </a:lvl5pPr>
            <a:lvl6pPr marL="2404789" indent="0">
              <a:buNone/>
              <a:defRPr sz="900"/>
            </a:lvl6pPr>
            <a:lvl7pPr marL="2885746" indent="0">
              <a:buNone/>
              <a:defRPr sz="900"/>
            </a:lvl7pPr>
            <a:lvl8pPr marL="3366704" indent="0">
              <a:buNone/>
              <a:defRPr sz="900"/>
            </a:lvl8pPr>
            <a:lvl9pPr marL="3847662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983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7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9915" y="419982"/>
            <a:ext cx="2144435" cy="5963744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3381" y="419982"/>
            <a:ext cx="6281403" cy="5963744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7" y="303218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3" indent="0">
              <a:buNone/>
              <a:defRPr sz="1700" b="1"/>
            </a:lvl4pPr>
            <a:lvl5pPr marL="1827832" indent="0">
              <a:buNone/>
              <a:defRPr sz="1700" b="1"/>
            </a:lvl5pPr>
            <a:lvl6pPr marL="2284790" indent="0">
              <a:buNone/>
              <a:defRPr sz="1700" b="1"/>
            </a:lvl6pPr>
            <a:lvl7pPr marL="2741747" indent="0">
              <a:buNone/>
              <a:defRPr sz="1700" b="1"/>
            </a:lvl7pPr>
            <a:lvl8pPr marL="3198707" indent="0">
              <a:buNone/>
              <a:defRPr sz="1700" b="1"/>
            </a:lvl8pPr>
            <a:lvl9pPr marL="3655666" indent="0">
              <a:buNone/>
              <a:defRPr sz="17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7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8" indent="0">
              <a:buNone/>
              <a:defRPr sz="2000" b="1"/>
            </a:lvl2pPr>
            <a:lvl3pPr marL="913916" indent="0">
              <a:buNone/>
              <a:defRPr sz="1800" b="1"/>
            </a:lvl3pPr>
            <a:lvl4pPr marL="1370873" indent="0">
              <a:buNone/>
              <a:defRPr sz="1700" b="1"/>
            </a:lvl4pPr>
            <a:lvl5pPr marL="1827832" indent="0">
              <a:buNone/>
              <a:defRPr sz="1700" b="1"/>
            </a:lvl5pPr>
            <a:lvl6pPr marL="2284790" indent="0">
              <a:buNone/>
              <a:defRPr sz="1700" b="1"/>
            </a:lvl6pPr>
            <a:lvl7pPr marL="2741747" indent="0">
              <a:buNone/>
              <a:defRPr sz="1700" b="1"/>
            </a:lvl7pPr>
            <a:lvl8pPr marL="3198707" indent="0">
              <a:buNone/>
              <a:defRPr sz="1700" b="1"/>
            </a:lvl8pPr>
            <a:lvl9pPr marL="3655666" indent="0">
              <a:buNone/>
              <a:defRPr sz="17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7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7E735-17C0-0347-A7B4-79F5886461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7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CF949-F7BC-D148-99F4-AD649D445A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4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DE451-52B5-E849-9B82-842272416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2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8" y="301630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6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100"/>
            </a:lvl3pPr>
            <a:lvl4pPr marL="1370873" indent="0">
              <a:buNone/>
              <a:defRPr sz="900"/>
            </a:lvl4pPr>
            <a:lvl5pPr marL="1827832" indent="0">
              <a:buNone/>
              <a:defRPr sz="900"/>
            </a:lvl5pPr>
            <a:lvl6pPr marL="2284790" indent="0">
              <a:buNone/>
              <a:defRPr sz="900"/>
            </a:lvl6pPr>
            <a:lvl7pPr marL="2741747" indent="0">
              <a:buNone/>
              <a:defRPr sz="900"/>
            </a:lvl7pPr>
            <a:lvl8pPr marL="3198707" indent="0">
              <a:buNone/>
              <a:defRPr sz="900"/>
            </a:lvl8pPr>
            <a:lvl9pPr marL="3655666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766BA-1449-3940-A2FD-A325C6620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43" y="5291140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43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958" indent="0">
              <a:buNone/>
              <a:defRPr sz="2800"/>
            </a:lvl2pPr>
            <a:lvl3pPr marL="913916" indent="0">
              <a:buNone/>
              <a:defRPr sz="2400"/>
            </a:lvl3pPr>
            <a:lvl4pPr marL="1370873" indent="0">
              <a:buNone/>
              <a:defRPr sz="2000"/>
            </a:lvl4pPr>
            <a:lvl5pPr marL="1827832" indent="0">
              <a:buNone/>
              <a:defRPr sz="2000"/>
            </a:lvl5pPr>
            <a:lvl6pPr marL="2284790" indent="0">
              <a:buNone/>
              <a:defRPr sz="2000"/>
            </a:lvl6pPr>
            <a:lvl7pPr marL="2741747" indent="0">
              <a:buNone/>
              <a:defRPr sz="2000"/>
            </a:lvl7pPr>
            <a:lvl8pPr marL="3198707" indent="0">
              <a:buNone/>
              <a:defRPr sz="2000"/>
            </a:lvl8pPr>
            <a:lvl9pPr marL="365566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43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6958" indent="0">
              <a:buNone/>
              <a:defRPr sz="1200"/>
            </a:lvl2pPr>
            <a:lvl3pPr marL="913916" indent="0">
              <a:buNone/>
              <a:defRPr sz="1100"/>
            </a:lvl3pPr>
            <a:lvl4pPr marL="1370873" indent="0">
              <a:buNone/>
              <a:defRPr sz="900"/>
            </a:lvl4pPr>
            <a:lvl5pPr marL="1827832" indent="0">
              <a:buNone/>
              <a:defRPr sz="900"/>
            </a:lvl5pPr>
            <a:lvl6pPr marL="2284790" indent="0">
              <a:buNone/>
              <a:defRPr sz="900"/>
            </a:lvl6pPr>
            <a:lvl7pPr marL="2741747" indent="0">
              <a:buNone/>
              <a:defRPr sz="900"/>
            </a:lvl7pPr>
            <a:lvl8pPr marL="3198707" indent="0">
              <a:buNone/>
              <a:defRPr sz="900"/>
            </a:lvl8pPr>
            <a:lvl9pPr marL="3655666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1DEC3-E797-994D-9397-8CF1992DE8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6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3" Type="http://schemas.openxmlformats.org/officeDocument/2006/relationships/image" Target="../media/image6.jpe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42904"/>
            <a:ext cx="9069388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417636"/>
            <a:ext cx="9069388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468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</a:t>
            </a:r>
            <a:r>
              <a:rPr lang="en-GB" dirty="0" smtClean="0"/>
              <a:t>Level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56958">
              <a:tabLst>
                <a:tab pos="723517" algn="l"/>
                <a:tab pos="1447034" algn="l"/>
                <a:tab pos="2170551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9107487" y="71151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6958">
              <a:tabLst>
                <a:tab pos="723517" algn="l"/>
              </a:tabLst>
              <a:defRPr sz="1500" b="1">
                <a:solidFill>
                  <a:srgbClr val="24346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317C402C-910D-EB45-A5A7-67A5AD640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tx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  <a:lvl2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2pPr>
      <a:lvl3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3pPr>
      <a:lvl4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4pPr>
      <a:lvl5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5pPr>
      <a:lvl6pPr marL="2513270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6pPr>
      <a:lvl7pPr marL="2970226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7pPr>
      <a:lvl8pPr marL="3427185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8pPr>
      <a:lvl9pPr marL="3884143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24346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457200" indent="-457200" algn="l" defTabSz="455424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FF0000"/>
        </a:buClr>
        <a:buSzPct val="100000"/>
        <a:buFont typeface="Wingdings" charset="2"/>
        <a:buChar char="§"/>
        <a:defRPr sz="3600">
          <a:solidFill>
            <a:srgbClr val="000000"/>
          </a:solidFill>
          <a:latin typeface="+mn-lt"/>
          <a:ea typeface="+mn-ea"/>
          <a:cs typeface="+mn-cs"/>
        </a:defRPr>
      </a:lvl1pPr>
      <a:lvl2pPr marL="914213" indent="-457200" algn="l" defTabSz="455424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FF0000"/>
        </a:buClr>
        <a:buSzPct val="100000"/>
        <a:buFont typeface="Arial"/>
        <a:buChar char="•"/>
        <a:defRPr sz="3000">
          <a:solidFill>
            <a:srgbClr val="000000"/>
          </a:solidFill>
          <a:latin typeface="+mn-lt"/>
          <a:ea typeface="+mn-ea"/>
          <a:cs typeface="+mn-cs"/>
        </a:defRPr>
      </a:lvl2pPr>
      <a:lvl3pPr marL="1256922" indent="-342900" algn="l" defTabSz="455424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FF0000"/>
        </a:buClr>
        <a:buSzPct val="70000"/>
        <a:buFont typeface="Wingdings" charset="2"/>
        <a:buChar char="²"/>
        <a:defRPr sz="2800">
          <a:solidFill>
            <a:srgbClr val="000000"/>
          </a:solidFill>
          <a:latin typeface="+mn-lt"/>
          <a:ea typeface="+mn-ea"/>
          <a:cs typeface="+mn-cs"/>
        </a:defRPr>
      </a:lvl3pPr>
      <a:lvl4pPr marL="1597950" indent="-226919" algn="l" defTabSz="455424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4pPr>
      <a:lvl5pPr marL="2054961" indent="-226919" algn="l" defTabSz="455424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+mn-lt"/>
          <a:ea typeface="+mn-ea"/>
          <a:cs typeface="+mn-cs"/>
        </a:defRPr>
      </a:lvl5pPr>
      <a:lvl6pPr marL="2513270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0226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7185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4143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16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3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2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0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47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07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66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82613" y="301625"/>
            <a:ext cx="8993188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2613" y="1768479"/>
            <a:ext cx="8993188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1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82617" y="6886575"/>
            <a:ext cx="2327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56958">
              <a:tabLst>
                <a:tab pos="723517" algn="l"/>
                <a:tab pos="1447034" algn="l"/>
                <a:tab pos="2170551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500442" y="6886575"/>
            <a:ext cx="3165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48525" y="6886575"/>
            <a:ext cx="2327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6958">
              <a:tabLst>
                <a:tab pos="723517" algn="l"/>
                <a:tab pos="1447034" algn="l"/>
                <a:tab pos="2170551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CA8E83F1-18C0-0D41-A062-E0FF19B7A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ftr="0" dt="0"/>
  <p:txStyles>
    <p:titleStyle>
      <a:lvl1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2pPr>
      <a:lvl3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3pPr>
      <a:lvl4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4pPr>
      <a:lvl5pPr algn="ctr" defTabSz="455424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5pPr>
      <a:lvl6pPr marL="2513270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0226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7185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4143" indent="-228479" algn="ctr" defTabSz="45695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1172" indent="-341172" algn="l" defTabSz="455424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058" indent="-284045" algn="l" defTabSz="455424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0941" indent="-226919" algn="l" defTabSz="455424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7950" indent="-226919" algn="l" defTabSz="455424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4961" indent="-226919" algn="l" defTabSz="455424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3270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0226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7185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4143" indent="-228479" algn="l" defTabSz="456958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16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3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2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0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47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07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66" algn="l" defTabSz="4569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2"/>
          <p:cNvSpPr>
            <a:spLocks noChangeArrowheads="1"/>
          </p:cNvSpPr>
          <p:nvPr/>
        </p:nvSpPr>
        <p:spPr bwMode="auto">
          <a:xfrm>
            <a:off x="4738692" y="3452813"/>
            <a:ext cx="10080625" cy="25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8" tIns="50371" rIns="100738" bIns="50371">
            <a:spAutoFit/>
          </a:bodyPr>
          <a:lstStyle/>
          <a:p>
            <a:pPr algn="ctr" defTabSz="1004472" eaLnBrk="0">
              <a:spcBef>
                <a:spcPct val="100000"/>
              </a:spcBef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0687"/>
            <a:ext cx="8569325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100738" tIns="50371" rIns="100738" bIns="503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5604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581150"/>
            <a:ext cx="85661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738" tIns="50371" rIns="100738" bIns="503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25605" name="Line 18"/>
          <p:cNvSpPr>
            <a:spLocks noChangeShapeType="1"/>
          </p:cNvSpPr>
          <p:nvPr/>
        </p:nvSpPr>
        <p:spPr bwMode="auto">
          <a:xfrm flipV="1">
            <a:off x="869950" y="1363663"/>
            <a:ext cx="8404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0738" tIns="50371" rIns="100738" bIns="50371"/>
          <a:lstStyle/>
          <a:p>
            <a:endParaRPr lang="en-US"/>
          </a:p>
        </p:txBody>
      </p:sp>
      <p:sp>
        <p:nvSpPr>
          <p:cNvPr id="25606" name="Line 19"/>
          <p:cNvSpPr>
            <a:spLocks noChangeShapeType="1"/>
          </p:cNvSpPr>
          <p:nvPr/>
        </p:nvSpPr>
        <p:spPr bwMode="auto">
          <a:xfrm>
            <a:off x="990600" y="7027863"/>
            <a:ext cx="6618288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0738" tIns="50371" rIns="100738" bIns="50371"/>
          <a:lstStyle/>
          <a:p>
            <a:endParaRPr lang="en-US"/>
          </a:p>
        </p:txBody>
      </p:sp>
      <p:pic>
        <p:nvPicPr>
          <p:cNvPr id="25607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" y="6880225"/>
            <a:ext cx="10779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8" name="Group 13"/>
          <p:cNvGrpSpPr>
            <a:grpSpLocks/>
          </p:cNvGrpSpPr>
          <p:nvPr userDrawn="1"/>
        </p:nvGrpSpPr>
        <p:grpSpPr bwMode="auto">
          <a:xfrm>
            <a:off x="7648575" y="6735767"/>
            <a:ext cx="2435225" cy="855662"/>
            <a:chOff x="7449047" y="6110500"/>
            <a:chExt cx="2392983" cy="775931"/>
          </a:xfrm>
        </p:grpSpPr>
        <p:pic>
          <p:nvPicPr>
            <p:cNvPr id="25609" name="Picture 7" descr="Back_Cover_white_01.pn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56" t="73242"/>
            <a:stretch>
              <a:fillRect/>
            </a:stretch>
          </p:blipFill>
          <p:spPr bwMode="auto">
            <a:xfrm>
              <a:off x="7449047" y="6110500"/>
              <a:ext cx="2390613" cy="747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610" name="Straight Connector 3"/>
            <p:cNvCxnSpPr>
              <a:cxnSpLocks noChangeShapeType="1"/>
            </p:cNvCxnSpPr>
            <p:nvPr userDrawn="1"/>
          </p:nvCxnSpPr>
          <p:spPr bwMode="auto">
            <a:xfrm flipH="1">
              <a:off x="9837291" y="6131803"/>
              <a:ext cx="4739" cy="754628"/>
            </a:xfrm>
            <a:prstGeom prst="line">
              <a:avLst/>
            </a:prstGeom>
            <a:noFill/>
            <a:ln w="15875">
              <a:solidFill>
                <a:srgbClr val="EB838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503704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</a:defRPr>
      </a:lvl6pPr>
      <a:lvl7pPr marL="100741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</a:defRPr>
      </a:lvl7pPr>
      <a:lvl8pPr marL="1511113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</a:defRPr>
      </a:lvl8pPr>
      <a:lvl9pPr marL="2014819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-110" charset="0"/>
        </a:defRPr>
      </a:lvl9pPr>
    </p:titleStyle>
    <p:bodyStyle>
      <a:lvl1pPr marL="376081" indent="-376081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SzPct val="65000"/>
        <a:buBlip>
          <a:blip r:embed="rId14"/>
        </a:buBlip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15637" indent="-312610" algn="l" rtl="0" eaLnBrk="0" fontAlgn="base" hangingPunct="0">
        <a:spcBef>
          <a:spcPct val="20000"/>
        </a:spcBef>
        <a:spcAft>
          <a:spcPct val="0"/>
        </a:spcAft>
        <a:buSzPct val="73000"/>
        <a:buFont typeface="Symbol" charset="0"/>
        <a:buBlip>
          <a:blip r:embed="rId15"/>
        </a:buBlip>
        <a:defRPr sz="2600">
          <a:solidFill>
            <a:schemeClr val="tx1"/>
          </a:solidFill>
          <a:latin typeface="+mn-lt"/>
          <a:ea typeface="ＭＳ Ｐゴシック" pitchFamily="-110" charset="-128"/>
        </a:defRPr>
      </a:lvl2pPr>
      <a:lvl3pPr marL="1256780" indent="-249135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6"/>
        </a:buBlip>
        <a:defRPr sz="22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3pPr>
      <a:lvl4pPr marL="1761394" indent="-249135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6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4pPr>
      <a:lvl5pPr marL="2264424" indent="-249135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6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5pPr>
      <a:lvl6pPr marL="2770376" indent="-251852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6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3274081" indent="-251852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6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777786" indent="-251852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6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4281490" indent="-251852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6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704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410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113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4819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8525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2230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5933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9638" algn="l" defTabSz="50370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2"/>
          <p:cNvSpPr>
            <a:spLocks noChangeArrowheads="1"/>
          </p:cNvSpPr>
          <p:nvPr/>
        </p:nvSpPr>
        <p:spPr bwMode="auto">
          <a:xfrm>
            <a:off x="4738692" y="3452813"/>
            <a:ext cx="100806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1" tIns="48096" rIns="96191" bIns="48096">
            <a:spAutoFit/>
          </a:bodyPr>
          <a:lstStyle/>
          <a:p>
            <a:pPr algn="ctr" defTabSz="914021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0687"/>
            <a:ext cx="8569325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6191" tIns="48096" rIns="96191" bIns="480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14643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735139"/>
            <a:ext cx="85677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191" tIns="48096" rIns="96191" bIns="48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146437" name="Line 18"/>
          <p:cNvSpPr>
            <a:spLocks noChangeShapeType="1"/>
          </p:cNvSpPr>
          <p:nvPr/>
        </p:nvSpPr>
        <p:spPr bwMode="auto">
          <a:xfrm flipV="1">
            <a:off x="869950" y="1363663"/>
            <a:ext cx="8404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6191" tIns="48096" rIns="96191" bIns="48096"/>
          <a:lstStyle/>
          <a:p>
            <a:endParaRPr lang="en-US"/>
          </a:p>
        </p:txBody>
      </p:sp>
      <p:sp>
        <p:nvSpPr>
          <p:cNvPr id="146438" name="Line 19"/>
          <p:cNvSpPr>
            <a:spLocks noChangeShapeType="1"/>
          </p:cNvSpPr>
          <p:nvPr/>
        </p:nvSpPr>
        <p:spPr bwMode="auto">
          <a:xfrm>
            <a:off x="779463" y="7027863"/>
            <a:ext cx="8269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6191" tIns="48096" rIns="96191" bIns="48096"/>
          <a:lstStyle/>
          <a:p>
            <a:endParaRPr lang="en-US"/>
          </a:p>
        </p:txBody>
      </p:sp>
      <p:pic>
        <p:nvPicPr>
          <p:cNvPr id="146439" name="Picture 2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6640513"/>
            <a:ext cx="78105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80958"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6pPr>
      <a:lvl7pPr marL="961917"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7pPr>
      <a:lvl8pPr marL="1442872"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8pPr>
      <a:lvl9pPr marL="1923831"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charset="0"/>
        </a:defRPr>
      </a:lvl9pPr>
    </p:titleStyle>
    <p:bodyStyle>
      <a:lvl1pPr marL="360213" indent="-3602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SzPct val="65000"/>
        <a:buBlip>
          <a:blip r:embed="rId14"/>
        </a:buBlip>
        <a:defRPr sz="29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0727" indent="-299910" algn="l" rtl="0" eaLnBrk="0" fontAlgn="base" hangingPunct="0">
        <a:spcBef>
          <a:spcPct val="20000"/>
        </a:spcBef>
        <a:spcAft>
          <a:spcPct val="0"/>
        </a:spcAft>
        <a:buSzPct val="73000"/>
        <a:buFont typeface="Symbol" charset="0"/>
        <a:buBlip>
          <a:blip r:embed="rId15"/>
        </a:buBlip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201240" indent="-239615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6"/>
        </a:buBlip>
        <a:defRPr sz="2100">
          <a:solidFill>
            <a:schemeClr val="tx1"/>
          </a:solidFill>
          <a:latin typeface="Times New Roman" charset="0"/>
          <a:ea typeface="ＭＳ Ｐゴシック" charset="-128"/>
        </a:defRPr>
      </a:lvl3pPr>
      <a:lvl4pPr marL="1682054" indent="-239615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500">
          <a:solidFill>
            <a:schemeClr val="tx1"/>
          </a:solidFill>
          <a:latin typeface="Times New Roman" charset="0"/>
          <a:ea typeface="ＭＳ Ｐゴシック" charset="-128"/>
        </a:defRPr>
      </a:lvl4pPr>
      <a:lvl5pPr marL="2162864" indent="-239615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500">
          <a:solidFill>
            <a:schemeClr val="tx1"/>
          </a:solidFill>
          <a:latin typeface="Times New Roman" charset="0"/>
          <a:ea typeface="ＭＳ Ｐゴシック" charset="-128"/>
        </a:defRPr>
      </a:lvl5pPr>
      <a:lvl6pPr marL="2645269" indent="-240480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500">
          <a:solidFill>
            <a:schemeClr val="tx1"/>
          </a:solidFill>
          <a:latin typeface="Times New Roman" charset="0"/>
          <a:ea typeface="ＭＳ Ｐゴシック" charset="-128"/>
        </a:defRPr>
      </a:lvl6pPr>
      <a:lvl7pPr marL="3126224" indent="-240480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500">
          <a:solidFill>
            <a:schemeClr val="tx1"/>
          </a:solidFill>
          <a:latin typeface="Times New Roman" charset="0"/>
          <a:ea typeface="ＭＳ Ｐゴシック" charset="-128"/>
        </a:defRPr>
      </a:lvl7pPr>
      <a:lvl8pPr marL="3607184" indent="-240480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500">
          <a:solidFill>
            <a:schemeClr val="tx1"/>
          </a:solidFill>
          <a:latin typeface="Times New Roman" charset="0"/>
          <a:ea typeface="ＭＳ Ｐゴシック" charset="-128"/>
        </a:defRPr>
      </a:lvl8pPr>
      <a:lvl9pPr marL="4088142" indent="-240480" algn="l" rtl="0" eaLnBrk="0" fontAlgn="base" hangingPunct="0">
        <a:spcBef>
          <a:spcPct val="20000"/>
        </a:spcBef>
        <a:spcAft>
          <a:spcPct val="0"/>
        </a:spcAft>
        <a:buSzPct val="73000"/>
        <a:buBlip>
          <a:blip r:embed="rId15"/>
        </a:buBlip>
        <a:defRPr sz="2500">
          <a:solidFill>
            <a:schemeClr val="tx1"/>
          </a:solidFill>
          <a:latin typeface="Times New Roman" charset="0"/>
          <a:ea typeface="ＭＳ Ｐゴシック" charset="-128"/>
        </a:defRPr>
      </a:lvl9pPr>
    </p:bodyStyle>
    <p:otherStyle>
      <a:defPPr>
        <a:defRPr lang="en-US"/>
      </a:defPPr>
      <a:lvl1pPr marL="0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0958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1917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2872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3831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04789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5746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66704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47662" algn="l" defTabSz="48095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69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7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71.emf"/><Relationship Id="rId6" Type="http://schemas.openxmlformats.org/officeDocument/2006/relationships/oleObject" Target="../embeddings/Microsoft_Equation6.bin"/><Relationship Id="rId7" Type="http://schemas.openxmlformats.org/officeDocument/2006/relationships/image" Target="../media/image72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25.bin"/><Relationship Id="rId11" Type="http://schemas.openxmlformats.org/officeDocument/2006/relationships/image" Target="../media/image7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7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7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5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7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75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77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7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33.bin"/><Relationship Id="rId9" Type="http://schemas.openxmlformats.org/officeDocument/2006/relationships/image" Target="../media/image8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8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87.emf"/><Relationship Id="rId6" Type="http://schemas.openxmlformats.org/officeDocument/2006/relationships/oleObject" Target="../embeddings/oleObject40.bin"/><Relationship Id="rId7" Type="http://schemas.openxmlformats.org/officeDocument/2006/relationships/image" Target="../media/image8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89.emf"/><Relationship Id="rId6" Type="http://schemas.openxmlformats.org/officeDocument/2006/relationships/oleObject" Target="../embeddings/oleObject42.bin"/><Relationship Id="rId7" Type="http://schemas.openxmlformats.org/officeDocument/2006/relationships/image" Target="../media/image9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91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9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gcomp.cs.illinois.edu/Data/QA/QC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gcomp.cs.illinois.edu/Data/QA/QC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20.e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6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5.emf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9.emf"/><Relationship Id="rId6" Type="http://schemas.openxmlformats.org/officeDocument/2006/relationships/oleObject" Target="../embeddings/Microsoft_Word_97_-_2004_Document1.doc"/><Relationship Id="rId7" Type="http://schemas.openxmlformats.org/officeDocument/2006/relationships/image" Target="../media/image3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9.emf"/><Relationship Id="rId6" Type="http://schemas.openxmlformats.org/officeDocument/2006/relationships/oleObject" Target="../embeddings/Microsoft_Word_97_-_2004_Document2.doc"/><Relationship Id="rId7" Type="http://schemas.openxmlformats.org/officeDocument/2006/relationships/image" Target="../media/image30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31.emf"/><Relationship Id="rId10" Type="http://schemas.openxmlformats.org/officeDocument/2006/relationships/oleObject" Target="../embeddings/Microsoft_Word_97_-_2004_Document3.doc"/><Relationship Id="rId11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oleObject" Target="../embeddings/Microsoft_Word_97_-_2004_Document5.doc"/><Relationship Id="rId13" Type="http://schemas.openxmlformats.org/officeDocument/2006/relationships/image" Target="../media/image3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9.emf"/><Relationship Id="rId8" Type="http://schemas.openxmlformats.org/officeDocument/2006/relationships/oleObject" Target="../embeddings/Microsoft_Word_97_-_2004_Document4.doc"/><Relationship Id="rId9" Type="http://schemas.openxmlformats.org/officeDocument/2006/relationships/image" Target="../media/image30.emf"/><Relationship Id="rId10" Type="http://schemas.openxmlformats.org/officeDocument/2006/relationships/oleObject" Target="../embeddings/oleObject19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 bwMode="auto">
          <a:xfrm>
            <a:off x="178178" y="122237"/>
            <a:ext cx="9815135" cy="7302725"/>
          </a:xfrm>
          <a:prstGeom prst="roundRect">
            <a:avLst>
              <a:gd name="adj" fmla="val 7417"/>
            </a:avLst>
          </a:prstGeom>
          <a:gradFill>
            <a:gsLst>
              <a:gs pos="32000">
                <a:schemeClr val="accent1">
                  <a:lumMod val="20000"/>
                  <a:lumOff val="80000"/>
                </a:schemeClr>
              </a:gs>
              <a:gs pos="76000">
                <a:srgbClr val="90BDEB">
                  <a:alpha val="74000"/>
                </a:srgbClr>
              </a:gs>
            </a:gsLst>
            <a:lin ang="10800000" scaled="0"/>
          </a:gra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chemeClr val="tx1">
                <a:alpha val="75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100738" tIns="50371" rIns="100738" bIns="50371"/>
          <a:lstStyle/>
          <a:p>
            <a:pPr algn="ctr" defTabSz="1007410" eaLnBrk="0">
              <a:spcBef>
                <a:spcPct val="100000"/>
              </a:spcBef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  <a:latin typeface="Arial" pitchFamily="-110" charset="0"/>
              <a:cs typeface="Microsoft YaHei" charset="0"/>
            </a:endParaRPr>
          </a:p>
        </p:txBody>
      </p:sp>
      <p:sp>
        <p:nvSpPr>
          <p:cNvPr id="85" name="Rectangle 2"/>
          <p:cNvSpPr>
            <a:spLocks noChangeArrowheads="1"/>
          </p:cNvSpPr>
          <p:nvPr/>
        </p:nvSpPr>
        <p:spPr bwMode="auto">
          <a:xfrm>
            <a:off x="249408" y="2124200"/>
            <a:ext cx="9771438" cy="1581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738" tIns="50371" rIns="100738" bIns="50371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defTabSz="1007410" eaLnBrk="0">
              <a:defRPr/>
            </a:pPr>
            <a:r>
              <a:rPr lang="en-US" sz="5400" b="1" dirty="0">
                <a:ln w="19050">
                  <a:noFill/>
                </a:ln>
                <a:solidFill>
                  <a:srgbClr val="000000"/>
                </a:solidFill>
                <a:effectLst>
                  <a:outerShdw blurRad="50800" dist="38100" dir="108000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-108" charset="0"/>
                <a:cs typeface="Microsoft YaHei" charset="0"/>
              </a:rPr>
              <a:t>Natural Language Processing</a:t>
            </a:r>
          </a:p>
          <a:p>
            <a:pPr algn="ctr" defTabSz="1007410" eaLnBrk="0">
              <a:defRPr/>
            </a:pPr>
            <a:endParaRPr lang="en-US" sz="2800" b="1" dirty="0">
              <a:ln w="19050">
                <a:noFill/>
              </a:ln>
              <a:solidFill>
                <a:srgbClr val="000000"/>
              </a:solidFill>
              <a:effectLst>
                <a:outerShdw blurRad="50800" dist="38100" dir="10800000" algn="tl" rotWithShape="0">
                  <a:srgbClr val="000000">
                    <a:alpha val="43000"/>
                  </a:srgbClr>
                </a:outerShdw>
              </a:effectLst>
              <a:latin typeface="Times New Roman" pitchFamily="-108" charset="0"/>
              <a:cs typeface="Microsoft YaHei" charset="0"/>
            </a:endParaRPr>
          </a:p>
          <a:p>
            <a:pPr algn="ctr" defTabSz="1007410" eaLnBrk="0">
              <a:defRPr/>
            </a:pPr>
            <a:r>
              <a:rPr lang="en-US" sz="4000" b="1" dirty="0" err="1" smtClean="0">
                <a:ln w="19050">
                  <a:noFill/>
                </a:ln>
                <a:solidFill>
                  <a:srgbClr val="000000"/>
                </a:solidFill>
                <a:effectLst>
                  <a:outerShdw blurRad="50800" dist="38100" dir="108000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-108" charset="0"/>
                <a:cs typeface="Microsoft YaHei" charset="0"/>
              </a:rPr>
              <a:t>Ikernels</a:t>
            </a:r>
            <a:r>
              <a:rPr lang="en-US" sz="4000" b="1" dirty="0" smtClean="0">
                <a:ln w="19050">
                  <a:noFill/>
                </a:ln>
                <a:solidFill>
                  <a:srgbClr val="000000"/>
                </a:solidFill>
                <a:effectLst>
                  <a:outerShdw blurRad="50800" dist="38100" dir="108000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-108" charset="0"/>
                <a:cs typeface="Microsoft YaHei" charset="0"/>
              </a:rPr>
              <a:t> Question Answering pipeline</a:t>
            </a:r>
            <a:endParaRPr lang="en-US" sz="4000" b="1" dirty="0">
              <a:ln w="19050">
                <a:noFill/>
              </a:ln>
              <a:solidFill>
                <a:srgbClr val="000000"/>
              </a:solidFill>
              <a:effectLst>
                <a:outerShdw blurRad="50800" dist="38100" dir="10800000" algn="tl" rotWithShape="0">
                  <a:srgbClr val="000000">
                    <a:alpha val="43000"/>
                  </a:srgbClr>
                </a:outerShdw>
              </a:effectLst>
              <a:latin typeface="Times New Roman" pitchFamily="-108" charset="0"/>
              <a:cs typeface="Microsoft YaHei" charset="0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-22283" y="-241375"/>
            <a:ext cx="690798" cy="1125024"/>
            <a:chOff x="4451" y="-167546"/>
            <a:chExt cx="598621" cy="925379"/>
          </a:xfrm>
          <a:solidFill>
            <a:schemeClr val="tx1"/>
          </a:solidFill>
        </p:grpSpPr>
        <p:sp>
          <p:nvSpPr>
            <p:cNvPr id="152" name="Moon 151"/>
            <p:cNvSpPr/>
            <p:nvPr/>
          </p:nvSpPr>
          <p:spPr bwMode="auto">
            <a:xfrm rot="2466496">
              <a:off x="29426" y="-167546"/>
              <a:ext cx="480433" cy="925379"/>
            </a:xfrm>
            <a:prstGeom prst="moon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  <p:sp>
          <p:nvSpPr>
            <p:cNvPr id="153" name="Right Triangle 152"/>
            <p:cNvSpPr/>
            <p:nvPr/>
          </p:nvSpPr>
          <p:spPr bwMode="auto">
            <a:xfrm rot="5400000">
              <a:off x="38056" y="-91946"/>
              <a:ext cx="531412" cy="598621"/>
            </a:xfrm>
            <a:prstGeom prst="rtTriangle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9477836" y="-304242"/>
            <a:ext cx="560965" cy="1054002"/>
            <a:chOff x="4453" y="-145101"/>
            <a:chExt cx="508897" cy="878050"/>
          </a:xfrm>
          <a:solidFill>
            <a:schemeClr val="tx1"/>
          </a:solidFill>
        </p:grpSpPr>
        <p:sp>
          <p:nvSpPr>
            <p:cNvPr id="156" name="Moon 155"/>
            <p:cNvSpPr/>
            <p:nvPr/>
          </p:nvSpPr>
          <p:spPr bwMode="auto">
            <a:xfrm rot="2466496">
              <a:off x="32917" y="-145101"/>
              <a:ext cx="480433" cy="878050"/>
            </a:xfrm>
            <a:prstGeom prst="moon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  <p:sp>
          <p:nvSpPr>
            <p:cNvPr id="157" name="Right Triangle 156"/>
            <p:cNvSpPr/>
            <p:nvPr/>
          </p:nvSpPr>
          <p:spPr bwMode="auto">
            <a:xfrm rot="5400000">
              <a:off x="13336" y="-8882"/>
              <a:ext cx="324154" cy="341920"/>
            </a:xfrm>
            <a:prstGeom prst="rtTriangle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 rot="10800000">
            <a:off x="9623604" y="6788339"/>
            <a:ext cx="517868" cy="967888"/>
            <a:chOff x="4453" y="-145101"/>
            <a:chExt cx="508897" cy="878050"/>
          </a:xfrm>
          <a:solidFill>
            <a:schemeClr val="tx1"/>
          </a:solidFill>
        </p:grpSpPr>
        <p:sp>
          <p:nvSpPr>
            <p:cNvPr id="159" name="Moon 158"/>
            <p:cNvSpPr/>
            <p:nvPr/>
          </p:nvSpPr>
          <p:spPr bwMode="auto">
            <a:xfrm rot="2466496">
              <a:off x="32917" y="-145101"/>
              <a:ext cx="480433" cy="878050"/>
            </a:xfrm>
            <a:prstGeom prst="moon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  <p:sp>
          <p:nvSpPr>
            <p:cNvPr id="160" name="Right Triangle 159"/>
            <p:cNvSpPr/>
            <p:nvPr/>
          </p:nvSpPr>
          <p:spPr bwMode="auto">
            <a:xfrm rot="5400000">
              <a:off x="13336" y="-8882"/>
              <a:ext cx="324154" cy="341920"/>
            </a:xfrm>
            <a:prstGeom prst="rtTriangle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 rot="16425334">
            <a:off x="-46345" y="6825105"/>
            <a:ext cx="675179" cy="1015821"/>
            <a:chOff x="4453" y="-145101"/>
            <a:chExt cx="508897" cy="878050"/>
          </a:xfrm>
          <a:solidFill>
            <a:schemeClr val="tx1"/>
          </a:solidFill>
        </p:grpSpPr>
        <p:sp>
          <p:nvSpPr>
            <p:cNvPr id="162" name="Moon 161"/>
            <p:cNvSpPr/>
            <p:nvPr/>
          </p:nvSpPr>
          <p:spPr bwMode="auto">
            <a:xfrm rot="2466496">
              <a:off x="32917" y="-145101"/>
              <a:ext cx="480433" cy="878050"/>
            </a:xfrm>
            <a:prstGeom prst="moon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  <p:sp>
          <p:nvSpPr>
            <p:cNvPr id="163" name="Right Triangle 162"/>
            <p:cNvSpPr/>
            <p:nvPr/>
          </p:nvSpPr>
          <p:spPr bwMode="auto">
            <a:xfrm rot="5400000">
              <a:off x="13336" y="-8882"/>
              <a:ext cx="324154" cy="341920"/>
            </a:xfrm>
            <a:prstGeom prst="rtTriangle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ctr" defTabSz="1007410" eaLnBrk="0">
                <a:spcBef>
                  <a:spcPct val="100000"/>
                </a:spcBef>
                <a:buFontTx/>
                <a:buChar char="•"/>
                <a:defRPr/>
              </a:pPr>
              <a:endParaRPr lang="en-US" sz="1500" baseline="-25000">
                <a:solidFill>
                  <a:srgbClr val="000000"/>
                </a:solidFill>
                <a:latin typeface="Arial" pitchFamily="-110" charset="0"/>
                <a:cs typeface="Microsoft YaHei" charset="0"/>
              </a:endParaRPr>
            </a:p>
          </p:txBody>
        </p:sp>
      </p:grpSp>
      <p:sp>
        <p:nvSpPr>
          <p:cNvPr id="27657" name="Rectangle 163"/>
          <p:cNvSpPr>
            <a:spLocks noChangeArrowheads="1"/>
          </p:cNvSpPr>
          <p:nvPr/>
        </p:nvSpPr>
        <p:spPr bwMode="auto">
          <a:xfrm>
            <a:off x="-100013" y="-96833"/>
            <a:ext cx="242888" cy="779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100738" tIns="50371" rIns="100738" bIns="50371"/>
          <a:lstStyle/>
          <a:p>
            <a:pPr algn="ctr" defTabSz="1004472" eaLnBrk="0">
              <a:spcBef>
                <a:spcPct val="100000"/>
              </a:spcBef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27658" name="Rectangle 164"/>
          <p:cNvSpPr>
            <a:spLocks noChangeArrowheads="1"/>
          </p:cNvSpPr>
          <p:nvPr/>
        </p:nvSpPr>
        <p:spPr bwMode="auto">
          <a:xfrm>
            <a:off x="9994902" y="-120645"/>
            <a:ext cx="233363" cy="78200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100738" tIns="50371" rIns="100738" bIns="50371"/>
          <a:lstStyle/>
          <a:p>
            <a:pPr algn="ctr" defTabSz="1004472" eaLnBrk="0">
              <a:spcBef>
                <a:spcPct val="100000"/>
              </a:spcBef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27659" name="Rectangle 165"/>
          <p:cNvSpPr>
            <a:spLocks noChangeArrowheads="1"/>
          </p:cNvSpPr>
          <p:nvPr/>
        </p:nvSpPr>
        <p:spPr bwMode="auto">
          <a:xfrm flipV="1">
            <a:off x="-100013" y="-131763"/>
            <a:ext cx="10272713" cy="2460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100738" tIns="50371" rIns="100738" bIns="50371"/>
          <a:lstStyle/>
          <a:p>
            <a:pPr algn="ctr" defTabSz="1004472" eaLnBrk="0">
              <a:spcBef>
                <a:spcPct val="100000"/>
              </a:spcBef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27660" name="Rectangle 166"/>
          <p:cNvSpPr>
            <a:spLocks noChangeArrowheads="1"/>
          </p:cNvSpPr>
          <p:nvPr/>
        </p:nvSpPr>
        <p:spPr bwMode="auto">
          <a:xfrm flipV="1">
            <a:off x="111125" y="7458075"/>
            <a:ext cx="10083800" cy="2413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100738" tIns="50371" rIns="100738" bIns="50371"/>
          <a:lstStyle/>
          <a:p>
            <a:pPr algn="ctr" defTabSz="1004472" eaLnBrk="0">
              <a:spcBef>
                <a:spcPct val="100000"/>
              </a:spcBef>
              <a:buFontTx/>
              <a:buChar char="•"/>
            </a:pPr>
            <a:endParaRPr lang="en-US" sz="1500" baseline="-25000">
              <a:solidFill>
                <a:srgbClr val="000000"/>
              </a:solidFill>
            </a:endParaRPr>
          </a:p>
        </p:txBody>
      </p:sp>
      <p:pic>
        <p:nvPicPr>
          <p:cNvPr id="27662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" y="6065838"/>
            <a:ext cx="1446213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17677" y="6873589"/>
            <a:ext cx="1778796" cy="42439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  <a:sp3d extrusionH="76200"/>
        </p:spPr>
        <p:txBody>
          <a:bodyPr wrap="none" lIns="100738" tIns="50371" rIns="100738" bIns="50371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defTabSz="1007410" eaLnBrk="0">
              <a:lnSpc>
                <a:spcPts val="2491"/>
              </a:lnSpc>
              <a:buSzPct val="65000"/>
              <a:defRPr/>
            </a:pPr>
            <a:r>
              <a:rPr lang="en-US" sz="2200" b="1" dirty="0" err="1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iKernels</a:t>
            </a:r>
            <a:r>
              <a:rPr lang="en-US" sz="2200" b="1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 Lab</a:t>
            </a:r>
          </a:p>
        </p:txBody>
      </p:sp>
      <p:pic>
        <p:nvPicPr>
          <p:cNvPr id="27664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92" y="427038"/>
            <a:ext cx="13938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655513" y="4515537"/>
            <a:ext cx="8719551" cy="4980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  <a:sp3d extrusionH="76200"/>
        </p:spPr>
        <p:txBody>
          <a:bodyPr wrap="none" lIns="91389" tIns="45696" rIns="91389" bIns="45696">
            <a:spAutoFit/>
          </a:bodyPr>
          <a:lstStyle/>
          <a:p>
            <a:pPr algn="ctr" defTabSz="913916" eaLnBrk="0">
              <a:buSzPct val="65000"/>
              <a:defRPr/>
            </a:pPr>
            <a:r>
              <a:rPr lang="en-US" sz="2800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Alessandro </a:t>
            </a:r>
            <a:r>
              <a:rPr lang="en-US" sz="2800" dirty="0" err="1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Moschitti</a:t>
            </a:r>
            <a:r>
              <a:rPr lang="en-US" sz="2800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, Kateryna </a:t>
            </a:r>
            <a:r>
              <a:rPr lang="en-US" sz="2800" dirty="0" err="1" smtClean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Tymoshenko</a:t>
            </a:r>
            <a:r>
              <a:rPr lang="en-US" sz="2800" dirty="0" smtClean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, Antonio </a:t>
            </a:r>
            <a:r>
              <a:rPr lang="en-US" sz="2800" dirty="0" err="1" smtClean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Uva</a:t>
            </a:r>
            <a:endParaRPr lang="en-US" sz="2800" dirty="0">
              <a:ln w="9525"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3059112" y="6446837"/>
            <a:ext cx="3994881" cy="52321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  <a:sp3d extrusionH="76200"/>
        </p:spPr>
        <p:txBody>
          <a:bodyPr wrap="none" lIns="91389" tIns="45696" rIns="91389" bIns="45696">
            <a:spAutoFit/>
          </a:bodyPr>
          <a:lstStyle/>
          <a:p>
            <a:pPr algn="ctr" defTabSz="913916" eaLnBrk="0">
              <a:lnSpc>
                <a:spcPct val="100000"/>
              </a:lnSpc>
              <a:buSzPct val="65000"/>
              <a:defRPr/>
            </a:pPr>
            <a:r>
              <a:rPr lang="en-US" sz="2800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DISI, University of Trento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321153" y="5085431"/>
            <a:ext cx="7470813" cy="83094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  <a:sp3d extrusionH="76200"/>
        </p:spPr>
        <p:txBody>
          <a:bodyPr wrap="none" lIns="91389" tIns="45696" rIns="91389" bIns="45696">
            <a:spAutoFit/>
          </a:bodyPr>
          <a:lstStyle/>
          <a:p>
            <a:pPr algn="ctr" defTabSz="913916" eaLnBrk="0">
              <a:lnSpc>
                <a:spcPct val="100000"/>
              </a:lnSpc>
              <a:buSzPct val="65000"/>
              <a:defRPr/>
            </a:pPr>
            <a:r>
              <a:rPr lang="en-US" sz="2400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Email: </a:t>
            </a:r>
            <a:r>
              <a:rPr lang="en-US" sz="2400" dirty="0" err="1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moschitti@disi.unitn.it</a:t>
            </a:r>
            <a:r>
              <a:rPr lang="en-US" sz="2400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, </a:t>
            </a:r>
            <a:r>
              <a:rPr lang="en-US" sz="2400" dirty="0" err="1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k.tymoshenko@</a:t>
            </a:r>
            <a:r>
              <a:rPr lang="en-US" sz="2400" dirty="0" err="1" smtClean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gmail.com</a:t>
            </a:r>
            <a:r>
              <a:rPr lang="en-US" sz="2400" dirty="0" smtClean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,</a:t>
            </a:r>
          </a:p>
          <a:p>
            <a:pPr algn="ctr" defTabSz="913916" eaLnBrk="0">
              <a:lnSpc>
                <a:spcPct val="100000"/>
              </a:lnSpc>
              <a:buSzPct val="65000"/>
              <a:defRPr/>
            </a:pPr>
            <a:r>
              <a:rPr lang="en-US" sz="2400" dirty="0">
                <a:ln w="9525"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/>
                <a:cs typeface="Times New Roman"/>
              </a:rPr>
              <a:t>auva87@gmail.com</a:t>
            </a:r>
            <a:endParaRPr lang="en-US" sz="2400" dirty="0">
              <a:ln w="9525"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Partial list of QA research directions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Information-retrieval (IR) based </a:t>
            </a:r>
          </a:p>
          <a:p>
            <a:r>
              <a:rPr lang="en-US" sz="3200" dirty="0" smtClean="0"/>
              <a:t>QA </a:t>
            </a:r>
            <a:r>
              <a:rPr lang="en-US" sz="3200" dirty="0" smtClean="0"/>
              <a:t>on knowledge bases</a:t>
            </a:r>
          </a:p>
          <a:p>
            <a:r>
              <a:rPr lang="en-US" sz="3200" dirty="0" smtClean="0"/>
              <a:t>Community Question Answering (</a:t>
            </a:r>
            <a:r>
              <a:rPr lang="en-US" sz="3200" dirty="0" err="1" smtClean="0"/>
              <a:t>cQA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3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D6757F-892C-F442-8D2D-98083B7EA060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178050"/>
            <a:ext cx="8129588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Encoding type match</a:t>
            </a:r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6869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 dirty="0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14800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5268913" y="6329363"/>
            <a:ext cx="1574800" cy="354012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774952" y="3957641"/>
            <a:ext cx="735013" cy="1587"/>
          </a:xfrm>
          <a:prstGeom prst="line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2954342" y="5973766"/>
            <a:ext cx="955675" cy="1587"/>
          </a:xfrm>
          <a:prstGeom prst="line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67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C2AE33-6FC7-0A47-95F3-725A216F2643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4149730"/>
            <a:ext cx="9472613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Encoding type match: TM</a:t>
            </a: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279970" y="6370637"/>
            <a:ext cx="1574800" cy="354012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2270127" y="3957641"/>
            <a:ext cx="735013" cy="1587"/>
          </a:xfrm>
          <a:prstGeom prst="line">
            <a:avLst/>
          </a:prstGeom>
          <a:noFill/>
          <a:ln w="36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2341567" y="6046790"/>
            <a:ext cx="955675" cy="1587"/>
          </a:xfrm>
          <a:prstGeom prst="line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203450"/>
            <a:ext cx="8156575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3100388" y="3325817"/>
            <a:ext cx="985838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5868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smtClean="0">
                <a:solidFill>
                  <a:srgbClr val="990066"/>
                </a:solidFill>
              </a:rPr>
              <a:t>TM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3387725" y="5414967"/>
            <a:ext cx="985838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5868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smtClean="0">
                <a:solidFill>
                  <a:srgbClr val="990066"/>
                </a:solidFill>
              </a:rPr>
              <a:t>TM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108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589D58-1BDE-F941-8BA7-BFD2E538F6FE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4149730"/>
            <a:ext cx="9472613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Encoding type match: TMND</a:t>
            </a:r>
          </a:p>
        </p:txBody>
      </p:sp>
      <p:sp>
        <p:nvSpPr>
          <p:cNvPr id="38915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2270127" y="3957641"/>
            <a:ext cx="735013" cy="1587"/>
          </a:xfrm>
          <a:prstGeom prst="line">
            <a:avLst/>
          </a:prstGeom>
          <a:noFill/>
          <a:ln w="36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2341567" y="6046790"/>
            <a:ext cx="955675" cy="1587"/>
          </a:xfrm>
          <a:prstGeom prst="line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89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203450"/>
            <a:ext cx="8156575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3100388" y="3325817"/>
            <a:ext cx="1155700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2340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z="1400" b="1">
                <a:solidFill>
                  <a:srgbClr val="990066"/>
                </a:solidFill>
              </a:rPr>
              <a:t>TM-PARENT</a:t>
            </a:r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3279775" y="5378454"/>
            <a:ext cx="1155700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2340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z="1400" b="1">
                <a:solidFill>
                  <a:srgbClr val="990066"/>
                </a:solidFill>
              </a:rPr>
              <a:t>TM-CHILD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111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FDB302-C17C-6E46-9F2A-B2A9EB5AEB8A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4149730"/>
            <a:ext cx="9472613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Encoding type match: TMNF</a:t>
            </a:r>
          </a:p>
        </p:txBody>
      </p:sp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9941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9942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2324102" y="3957641"/>
            <a:ext cx="735013" cy="1587"/>
          </a:xfrm>
          <a:prstGeom prst="line">
            <a:avLst/>
          </a:prstGeom>
          <a:noFill/>
          <a:ln w="36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2341567" y="6046790"/>
            <a:ext cx="955675" cy="1587"/>
          </a:xfrm>
          <a:prstGeom prst="line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203450"/>
            <a:ext cx="8156575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3100388" y="3325817"/>
            <a:ext cx="1155700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2340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z="1400" b="1">
                <a:solidFill>
                  <a:srgbClr val="990066"/>
                </a:solidFill>
              </a:rPr>
              <a:t>TM-FOCUS</a:t>
            </a: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3279775" y="5378454"/>
            <a:ext cx="1155700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2340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z="1400" b="1">
                <a:solidFill>
                  <a:srgbClr val="990066"/>
                </a:solidFill>
              </a:rPr>
              <a:t>TM-FOCUS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890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912" y="2789237"/>
            <a:ext cx="5038725" cy="29300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case</a:t>
            </a:r>
            <a:r>
              <a:rPr lang="en-US" sz="2400" dirty="0"/>
              <a:t>(</a:t>
            </a:r>
            <a:r>
              <a:rPr lang="en-US" sz="2400" dirty="0" err="1"/>
              <a:t>world,of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nsubjpass</a:t>
            </a:r>
            <a:r>
              <a:rPr lang="en-US" sz="2400" dirty="0"/>
              <a:t>(</a:t>
            </a:r>
            <a:r>
              <a:rPr lang="en-US" sz="2400" dirty="0" err="1"/>
              <a:t>billed,stadium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auxpass</a:t>
            </a:r>
            <a:r>
              <a:rPr lang="en-US" sz="2400" dirty="0"/>
              <a:t>(</a:t>
            </a:r>
            <a:r>
              <a:rPr lang="en-US" sz="2400" dirty="0" err="1"/>
              <a:t>billed,been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nmod</a:t>
            </a:r>
            <a:r>
              <a:rPr lang="en-US" sz="2400" dirty="0"/>
              <a:t>(</a:t>
            </a:r>
            <a:r>
              <a:rPr lang="en-US" sz="2400" dirty="0" err="1"/>
              <a:t>wonder,world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amod</a:t>
            </a:r>
            <a:r>
              <a:rPr lang="en-US" sz="2400" dirty="0"/>
              <a:t>(</a:t>
            </a:r>
            <a:r>
              <a:rPr lang="en-US" sz="2400" dirty="0" err="1"/>
              <a:t>wonder,eighth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det</a:t>
            </a:r>
            <a:r>
              <a:rPr lang="en-US" sz="2400" dirty="0"/>
              <a:t>(</a:t>
            </a:r>
            <a:r>
              <a:rPr lang="en-US" sz="2400" dirty="0" err="1"/>
              <a:t>world,the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punct</a:t>
            </a:r>
            <a:r>
              <a:rPr lang="en-US" sz="2400" dirty="0"/>
              <a:t>(billed,?)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8912" y="2560637"/>
            <a:ext cx="4495800" cy="333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r</a:t>
            </a:r>
            <a:r>
              <a:rPr lang="en-US" sz="2400" b="1" dirty="0" smtClean="0"/>
              <a:t>oot</a:t>
            </a:r>
            <a:r>
              <a:rPr lang="en-US" sz="2400" dirty="0" smtClean="0"/>
              <a:t>(ROOT, billed)</a:t>
            </a:r>
            <a:endParaRPr lang="en-US" sz="2400" dirty="0"/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 smtClean="0"/>
              <a:t>det</a:t>
            </a:r>
            <a:r>
              <a:rPr lang="en-US" sz="2400" dirty="0"/>
              <a:t>(</a:t>
            </a:r>
            <a:r>
              <a:rPr lang="en-US" sz="2400" dirty="0" err="1"/>
              <a:t>wonder,the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punct</a:t>
            </a:r>
            <a:r>
              <a:rPr lang="en-US" sz="2400" dirty="0"/>
              <a:t>(wonder,“)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nmod</a:t>
            </a:r>
            <a:r>
              <a:rPr lang="en-US" sz="2400" dirty="0"/>
              <a:t>(</a:t>
            </a:r>
            <a:r>
              <a:rPr lang="en-US" sz="2400" dirty="0" err="1"/>
              <a:t>billed,wonder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case</a:t>
            </a:r>
            <a:r>
              <a:rPr lang="en-US" sz="2400" dirty="0"/>
              <a:t>(</a:t>
            </a:r>
            <a:r>
              <a:rPr lang="en-US" sz="2400" dirty="0" err="1"/>
              <a:t>wonder,as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aux</a:t>
            </a:r>
            <a:r>
              <a:rPr lang="en-US" sz="2400" dirty="0"/>
              <a:t>(</a:t>
            </a:r>
            <a:r>
              <a:rPr lang="en-US" sz="2400" dirty="0" err="1"/>
              <a:t>billed,has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compound</a:t>
            </a:r>
            <a:r>
              <a:rPr lang="en-US" sz="2400" dirty="0"/>
              <a:t>(</a:t>
            </a:r>
            <a:r>
              <a:rPr lang="en-US" sz="2400" dirty="0" err="1"/>
              <a:t>stadium,sports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det</a:t>
            </a:r>
            <a:r>
              <a:rPr lang="en-US" sz="2400" dirty="0"/>
              <a:t>(</a:t>
            </a:r>
            <a:r>
              <a:rPr lang="en-US" sz="2400" dirty="0" err="1"/>
              <a:t>stadium,What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22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912" y="2789237"/>
            <a:ext cx="5038725" cy="29300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case</a:t>
            </a:r>
            <a:r>
              <a:rPr lang="en-US" sz="2400" dirty="0"/>
              <a:t>(</a:t>
            </a:r>
            <a:r>
              <a:rPr lang="en-US" sz="2400" dirty="0" err="1"/>
              <a:t>world,of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nsubjpass</a:t>
            </a:r>
            <a:r>
              <a:rPr lang="en-US" sz="2400" dirty="0"/>
              <a:t>(</a:t>
            </a:r>
            <a:r>
              <a:rPr lang="en-US" sz="2400" dirty="0" err="1"/>
              <a:t>billed,stadium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auxpass</a:t>
            </a:r>
            <a:r>
              <a:rPr lang="en-US" sz="2400" dirty="0"/>
              <a:t>(</a:t>
            </a:r>
            <a:r>
              <a:rPr lang="en-US" sz="2400" dirty="0" err="1"/>
              <a:t>billed,been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nmod</a:t>
            </a:r>
            <a:r>
              <a:rPr lang="en-US" sz="2400" dirty="0"/>
              <a:t>(</a:t>
            </a:r>
            <a:r>
              <a:rPr lang="en-US" sz="2400" dirty="0" err="1"/>
              <a:t>wonder,world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amod</a:t>
            </a:r>
            <a:r>
              <a:rPr lang="en-US" sz="2400" dirty="0"/>
              <a:t>(</a:t>
            </a:r>
            <a:r>
              <a:rPr lang="en-US" sz="2400" dirty="0" err="1"/>
              <a:t>wonder,eighth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det</a:t>
            </a:r>
            <a:r>
              <a:rPr lang="en-US" sz="2400" dirty="0"/>
              <a:t>(</a:t>
            </a:r>
            <a:r>
              <a:rPr lang="en-US" sz="2400" dirty="0" err="1"/>
              <a:t>world,the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punct</a:t>
            </a:r>
            <a:r>
              <a:rPr lang="en-US" sz="2400" dirty="0"/>
              <a:t>(billed,?)</a:t>
            </a:r>
          </a:p>
        </p:txBody>
      </p:sp>
      <p:sp>
        <p:nvSpPr>
          <p:cNvPr id="8" name="Rectangle 7"/>
          <p:cNvSpPr/>
          <p:nvPr/>
        </p:nvSpPr>
        <p:spPr>
          <a:xfrm>
            <a:off x="5268912" y="2560637"/>
            <a:ext cx="4495800" cy="333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r</a:t>
            </a:r>
            <a:r>
              <a:rPr lang="en-US" sz="2400" b="1" dirty="0" smtClean="0"/>
              <a:t>oot</a:t>
            </a:r>
            <a:r>
              <a:rPr lang="en-US" sz="2400" dirty="0" smtClean="0"/>
              <a:t>(ROOT, billed)</a:t>
            </a:r>
            <a:endParaRPr lang="en-US" sz="2400" dirty="0"/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 smtClean="0"/>
              <a:t>det</a:t>
            </a:r>
            <a:r>
              <a:rPr lang="en-US" sz="2400" dirty="0"/>
              <a:t>(</a:t>
            </a:r>
            <a:r>
              <a:rPr lang="en-US" sz="2400" dirty="0" err="1"/>
              <a:t>wonder,the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punct</a:t>
            </a:r>
            <a:r>
              <a:rPr lang="en-US" sz="2400" dirty="0"/>
              <a:t>(wonder,“)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nmod</a:t>
            </a:r>
            <a:r>
              <a:rPr lang="en-US" sz="2400" dirty="0"/>
              <a:t>(</a:t>
            </a:r>
            <a:r>
              <a:rPr lang="en-US" sz="2400" dirty="0" err="1"/>
              <a:t>billed,wonder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case</a:t>
            </a:r>
            <a:r>
              <a:rPr lang="en-US" sz="2400" dirty="0"/>
              <a:t>(</a:t>
            </a:r>
            <a:r>
              <a:rPr lang="en-US" sz="2400" dirty="0" err="1"/>
              <a:t>wonder,as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aux</a:t>
            </a:r>
            <a:r>
              <a:rPr lang="en-US" sz="2400" dirty="0"/>
              <a:t>(</a:t>
            </a:r>
            <a:r>
              <a:rPr lang="en-US" sz="2400" dirty="0" err="1"/>
              <a:t>billed,has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/>
              <a:t>compound</a:t>
            </a:r>
            <a:r>
              <a:rPr lang="en-US" sz="2400" dirty="0"/>
              <a:t>(</a:t>
            </a:r>
            <a:r>
              <a:rPr lang="en-US" sz="2400" dirty="0" err="1"/>
              <a:t>stadium,sports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10000"/>
              </a:lnSpc>
              <a:buClr>
                <a:srgbClr val="FF0000"/>
              </a:buClr>
              <a:buFont typeface="Wingdings" charset="2"/>
              <a:buChar char="§"/>
            </a:pPr>
            <a:r>
              <a:rPr lang="en-US" sz="2400" b="1" dirty="0" err="1"/>
              <a:t>det</a:t>
            </a:r>
            <a:r>
              <a:rPr lang="en-US" sz="2400" dirty="0"/>
              <a:t>(</a:t>
            </a:r>
            <a:r>
              <a:rPr lang="en-US" sz="2400" dirty="0" err="1"/>
              <a:t>stadium,What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0312" y="6370637"/>
            <a:ext cx="7527868" cy="898772"/>
          </a:xfrm>
          <a:prstGeom prst="rect">
            <a:avLst/>
          </a:prstGeom>
          <a:noFill/>
        </p:spPr>
        <p:txBody>
          <a:bodyPr wrap="none" lIns="91401" tIns="45701" rIns="91401" bIns="45701" rtlCol="0">
            <a:spAutoFit/>
          </a:bodyPr>
          <a:lstStyle>
            <a:defPPr>
              <a:defRPr lang="en-GB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sz="2800" dirty="0" smtClean="0"/>
              <a:t>We use dependency information to </a:t>
            </a:r>
          </a:p>
          <a:p>
            <a:pPr algn="ctr"/>
            <a:r>
              <a:rPr lang="en-US" sz="2800" dirty="0" smtClean="0"/>
              <a:t>build several kinds o</a:t>
            </a:r>
            <a:r>
              <a:rPr lang="en-US" sz="2800" dirty="0" smtClean="0"/>
              <a:t>f tree representations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87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What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sports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36416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What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sports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315912" y="33988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306512" y="2713037"/>
            <a:ext cx="1219200" cy="6858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59116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What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sports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315912" y="33988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306512" y="2713037"/>
            <a:ext cx="1219200" cy="6858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12" y="2255837"/>
            <a:ext cx="1219440" cy="182403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1" idx="3"/>
          </p:cNvCxnSpPr>
          <p:nvPr/>
        </p:nvCxnSpPr>
        <p:spPr bwMode="auto">
          <a:xfrm>
            <a:off x="4567725" y="2786856"/>
            <a:ext cx="929787" cy="3071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60749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sports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12" y="2255837"/>
            <a:ext cx="1219440" cy="182403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1" idx="3"/>
          </p:cNvCxnSpPr>
          <p:nvPr/>
        </p:nvCxnSpPr>
        <p:spPr bwMode="auto">
          <a:xfrm>
            <a:off x="4567725" y="2786856"/>
            <a:ext cx="929787" cy="3071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5912" y="33988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211512" y="4389437"/>
            <a:ext cx="533400" cy="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54910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354512" y="2332037"/>
            <a:ext cx="1371600" cy="6096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1839912" y="20272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dirty="0" smtClean="0"/>
              <a:t>IR-based QA</a:t>
            </a:r>
            <a:endParaRPr lang="en-US" dirty="0"/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1992312" y="2179639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2144712" y="23320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b="1" dirty="0">
                <a:solidFill>
                  <a:srgbClr val="000000"/>
                </a:solidFill>
                <a:cs typeface="Microsoft YaHei" charset="0"/>
              </a:rPr>
              <a:t>Web/Corpora</a:t>
            </a:r>
          </a:p>
        </p:txBody>
      </p:sp>
      <p:cxnSp>
        <p:nvCxnSpPr>
          <p:cNvPr id="13" name="Straight Arrow Connector 12"/>
          <p:cNvCxnSpPr>
            <a:endCxn id="19" idx="1"/>
          </p:cNvCxnSpPr>
          <p:nvPr/>
        </p:nvCxnSpPr>
        <p:spPr bwMode="auto">
          <a:xfrm>
            <a:off x="5040312" y="1798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3516312" y="2636837"/>
            <a:ext cx="8382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16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sports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12" y="2255837"/>
            <a:ext cx="1219440" cy="182403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1" idx="3"/>
          </p:cNvCxnSpPr>
          <p:nvPr/>
        </p:nvCxnSpPr>
        <p:spPr bwMode="auto">
          <a:xfrm>
            <a:off x="4567725" y="2786856"/>
            <a:ext cx="929787" cy="3071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>
            <a:off x="3211512" y="4389437"/>
            <a:ext cx="533400" cy="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315912" y="33988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2068512" y="3779837"/>
            <a:ext cx="457200" cy="381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536843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sports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V="1">
            <a:off x="3211512" y="4084637"/>
            <a:ext cx="685800" cy="762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315912" y="33988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2068512" y="3779837"/>
            <a:ext cx="457200" cy="381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112" y="2560637"/>
            <a:ext cx="1926404" cy="19050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2" idx="1"/>
          </p:cNvCxnSpPr>
          <p:nvPr/>
        </p:nvCxnSpPr>
        <p:spPr bwMode="auto">
          <a:xfrm flipV="1">
            <a:off x="4811712" y="3513137"/>
            <a:ext cx="533400" cy="6477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>
            <a:off x="4567725" y="2786856"/>
            <a:ext cx="701187" cy="3833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142898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V="1">
            <a:off x="3211512" y="4084637"/>
            <a:ext cx="685800" cy="762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112" y="2560637"/>
            <a:ext cx="1926404" cy="190500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2" idx="1"/>
          </p:cNvCxnSpPr>
          <p:nvPr/>
        </p:nvCxnSpPr>
        <p:spPr bwMode="auto">
          <a:xfrm flipV="1">
            <a:off x="4811712" y="3513137"/>
            <a:ext cx="533400" cy="6477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>
            <a:off x="4567725" y="2786856"/>
            <a:ext cx="701187" cy="3833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15912" y="5303837"/>
            <a:ext cx="295465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48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V="1">
            <a:off x="3211512" y="4084637"/>
            <a:ext cx="685800" cy="762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811712" y="3513137"/>
            <a:ext cx="533400" cy="6477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>
            <a:off x="4567725" y="2786856"/>
            <a:ext cx="701187" cy="3833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15912" y="5303837"/>
            <a:ext cx="295465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3668712" y="4770437"/>
            <a:ext cx="1676400" cy="762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712" y="2560637"/>
            <a:ext cx="3365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4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V="1">
            <a:off x="3211512" y="4084637"/>
            <a:ext cx="685800" cy="762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811712" y="3513137"/>
            <a:ext cx="533400" cy="6477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>
            <a:off x="4567725" y="2786856"/>
            <a:ext cx="701187" cy="3833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15912" y="5303837"/>
            <a:ext cx="295465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3668712" y="4770437"/>
            <a:ext cx="1676400" cy="762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712" y="2560637"/>
            <a:ext cx="3365500" cy="2260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92112" y="6142037"/>
            <a:ext cx="2095571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lang="en-US" b="1" dirty="0" smtClean="0"/>
              <a:t>root</a:t>
            </a:r>
            <a:r>
              <a:rPr lang="en-US" dirty="0" smtClean="0"/>
              <a:t>(ROOT, billed)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</p:cNvCxnSpPr>
          <p:nvPr/>
        </p:nvCxnSpPr>
        <p:spPr bwMode="auto">
          <a:xfrm>
            <a:off x="1793240" y="5696252"/>
            <a:ext cx="275272" cy="52198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53410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5912" y="2408237"/>
            <a:ext cx="21599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det</a:t>
            </a:r>
            <a:r>
              <a:rPr lang="en-US" dirty="0" smtClean="0"/>
              <a:t>(stadium, What)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12" y="2103437"/>
            <a:ext cx="1051413" cy="136683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 bwMode="auto">
          <a:xfrm flipV="1">
            <a:off x="2475841" y="2560637"/>
            <a:ext cx="1192871" cy="24187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15912" y="4160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2" y="3703637"/>
            <a:ext cx="1151645" cy="12906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V="1">
            <a:off x="3211512" y="4084637"/>
            <a:ext cx="685800" cy="762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811712" y="3513137"/>
            <a:ext cx="533400" cy="6477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>
            <a:off x="4567725" y="2786856"/>
            <a:ext cx="701187" cy="38338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15912" y="5303837"/>
            <a:ext cx="295465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3668712" y="4770437"/>
            <a:ext cx="1676400" cy="762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392112" y="6142037"/>
            <a:ext cx="2095571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buClr>
                <a:srgbClr val="FF0000"/>
              </a:buClr>
            </a:pPr>
            <a:r>
              <a:rPr lang="en-US" b="1" dirty="0" smtClean="0"/>
              <a:t>root</a:t>
            </a:r>
            <a:r>
              <a:rPr lang="en-US" dirty="0" smtClean="0"/>
              <a:t>(ROOT, billed)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</p:cNvCxnSpPr>
          <p:nvPr/>
        </p:nvCxnSpPr>
        <p:spPr bwMode="auto">
          <a:xfrm>
            <a:off x="1793240" y="5696252"/>
            <a:ext cx="275272" cy="52198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712" y="2408237"/>
            <a:ext cx="3365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392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837"/>
            <a:ext cx="10080625" cy="28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70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440F8-E0E9-6848-B276-4B22B8A7A06F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1 (DT1)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837"/>
            <a:ext cx="10080625" cy="28373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433" y="6142037"/>
            <a:ext cx="9882934" cy="44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Microsoft YaHei" charset="0"/>
              </a:rPr>
              <a:t>The structure is deep and may result in a too sparse feature space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81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EC1635-D2E7-F44E-82A1-96CBEDC28D22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2 (DT2)</a:t>
            </a:r>
          </a:p>
        </p:txBody>
      </p:sp>
      <p:sp>
        <p:nvSpPr>
          <p:cNvPr id="22530" name="AutoShape 2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2531" name="AutoShape 3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794000"/>
            <a:ext cx="974090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512" y="808037"/>
            <a:ext cx="2066692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2015)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2112" y="808037"/>
            <a:ext cx="4355604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Tymoshenko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and 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Moschitti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2015)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8433" y="6142037"/>
            <a:ext cx="9342221" cy="44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Microsoft YaHei" charset="0"/>
              </a:rPr>
              <a:t>Flatten DT1 -&gt; do not use dependency relations within a chunk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12" y="4389438"/>
            <a:ext cx="2471225" cy="1295400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46B0E-EE60-ED44-80D1-E53E3C134463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3 (DT3)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3556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2512" y="808037"/>
            <a:ext cx="2437135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(Croce et al., 2011)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0712" y="27130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3592512" y="2865437"/>
            <a:ext cx="537576" cy="139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620712" y="4922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3592512" y="5151437"/>
            <a:ext cx="537576" cy="139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5878512" y="3551237"/>
            <a:ext cx="537576" cy="139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12" y="2484437"/>
            <a:ext cx="2309812" cy="12998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354512" y="2332037"/>
            <a:ext cx="1371600" cy="6096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1839912" y="20272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dirty="0" smtClean="0"/>
              <a:t>IR-based QA</a:t>
            </a:r>
            <a:endParaRPr lang="en-US" dirty="0"/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1992312" y="2179639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2144712" y="23320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b="1" dirty="0">
                <a:solidFill>
                  <a:srgbClr val="000000"/>
                </a:solidFill>
                <a:cs typeface="Microsoft YaHei" charset="0"/>
              </a:rPr>
              <a:t>Web/Corpora</a:t>
            </a:r>
          </a:p>
        </p:txBody>
      </p:sp>
      <p:cxnSp>
        <p:nvCxnSpPr>
          <p:cNvPr id="13" name="Straight Arrow Connector 12"/>
          <p:cNvCxnSpPr>
            <a:endCxn id="19" idx="1"/>
          </p:cNvCxnSpPr>
          <p:nvPr/>
        </p:nvCxnSpPr>
        <p:spPr bwMode="auto">
          <a:xfrm>
            <a:off x="5040312" y="1798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3516312" y="2636837"/>
            <a:ext cx="8382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2982912" y="3551237"/>
            <a:ext cx="5029200" cy="6858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/>
          <a:lstStyle/>
          <a:p>
            <a:pPr algn="ctr" defTabSz="456958">
              <a:lnSpc>
                <a:spcPct val="10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It once was the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Taj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Mahal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 of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cs typeface="Microsoft YaHei" charset="0"/>
              </a:rPr>
              <a:t>sports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 When the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stadium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opened in 1965 it was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billed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525712" y="3627437"/>
            <a:ext cx="295647" cy="517071"/>
          </a:xfrm>
          <a:prstGeom prst="rect">
            <a:avLst/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1.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8088312" y="3703637"/>
            <a:ext cx="38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6132" rIns="89953" bIns="44975"/>
          <a:lstStyle/>
          <a:p>
            <a:pPr defTabSz="456958">
              <a:defRPr/>
            </a:pPr>
            <a:r>
              <a:rPr lang="en-US" sz="3200" b="1" i="1" dirty="0">
                <a:solidFill>
                  <a:srgbClr val="FF0000"/>
                </a:solidFill>
                <a:cs typeface="Microsoft YaHei" charset="0"/>
              </a:rPr>
              <a:t>x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040312" y="2941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AutoShape 14"/>
          <p:cNvSpPr>
            <a:spLocks noChangeArrowheads="1"/>
          </p:cNvSpPr>
          <p:nvPr/>
        </p:nvSpPr>
        <p:spPr bwMode="auto">
          <a:xfrm>
            <a:off x="2982912" y="4618037"/>
            <a:ext cx="5029200" cy="70008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>
            <a:noAutofit/>
          </a:bodyPr>
          <a:lstStyle/>
          <a:p>
            <a:pPr indent="107893"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The man behind the project, Judge Roy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Hofheinz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, modestly suggested the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stadium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be dubbed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2601912" y="4770437"/>
            <a:ext cx="228600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2.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8088312" y="4694237"/>
            <a:ext cx="38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6132" rIns="89953" bIns="44975"/>
          <a:lstStyle/>
          <a:p>
            <a:pPr defTabSz="456958">
              <a:defRPr/>
            </a:pPr>
            <a:r>
              <a:rPr lang="en-US" sz="3200" b="1" i="1" dirty="0">
                <a:solidFill>
                  <a:srgbClr val="FF0000"/>
                </a:solidFill>
                <a:cs typeface="Microsoft YaHei" charset="0"/>
              </a:rPr>
              <a:t>x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2449512" y="5913437"/>
            <a:ext cx="4374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16.</a:t>
            </a:r>
          </a:p>
        </p:txBody>
      </p:sp>
      <p:sp>
        <p:nvSpPr>
          <p:cNvPr id="34" name="AutoShape 16"/>
          <p:cNvSpPr>
            <a:spLocks noChangeArrowheads="1"/>
          </p:cNvSpPr>
          <p:nvPr/>
        </p:nvSpPr>
        <p:spPr bwMode="auto">
          <a:xfrm rot="5400000">
            <a:off x="5204278" y="5750381"/>
            <a:ext cx="533401" cy="449944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41292" rIns="27360" bIns="18360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2982912" y="5684838"/>
            <a:ext cx="5029200" cy="7620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/>
          <a:lstStyle/>
          <a:p>
            <a:pPr indent="107893"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The Titans ... played in the dilapidated </a:t>
            </a:r>
            <a:r>
              <a:rPr lang="en-US" sz="1400" b="1" dirty="0">
                <a:solidFill>
                  <a:srgbClr val="008000"/>
                </a:solidFill>
                <a:cs typeface="Microsoft YaHei" charset="0"/>
              </a:rPr>
              <a:t>Astrodome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; if this was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, we live on a shabby little planet indeed.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8088312" y="5761037"/>
            <a:ext cx="330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9658" rIns="89953" bIns="44975"/>
          <a:lstStyle/>
          <a:p>
            <a:pPr defTabSz="456958">
              <a:defRPr/>
            </a:pPr>
            <a:r>
              <a:rPr lang="en-US" sz="2800" b="1" dirty="0">
                <a:solidFill>
                  <a:srgbClr val="00AE00"/>
                </a:solidFill>
                <a:cs typeface="Microsoft YaHei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52745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12" y="3017838"/>
            <a:ext cx="3814709" cy="14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512" y="4389438"/>
            <a:ext cx="2471225" cy="1295400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46B0E-EE60-ED44-80D1-E53E3C134463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3 (DT3)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3556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2512" y="808037"/>
            <a:ext cx="3876582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i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nspired by (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Croce et al., 2011)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0712" y="2713037"/>
            <a:ext cx="28914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nsubjpass</a:t>
            </a:r>
            <a:r>
              <a:rPr lang="en-US" dirty="0"/>
              <a:t>(</a:t>
            </a:r>
            <a:r>
              <a:rPr lang="en-US" dirty="0" err="1"/>
              <a:t>billed,stadium</a:t>
            </a:r>
            <a:r>
              <a:rPr lang="en-US" dirty="0"/>
              <a:t>)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3592512" y="2865437"/>
            <a:ext cx="537576" cy="139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620712" y="4922837"/>
            <a:ext cx="296772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ompound</a:t>
            </a:r>
            <a:r>
              <a:rPr lang="en-US" dirty="0" smtClean="0"/>
              <a:t>(stadium, sport)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3592512" y="5151437"/>
            <a:ext cx="537576" cy="139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5878512" y="3551237"/>
            <a:ext cx="537576" cy="1391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912" y="2484437"/>
            <a:ext cx="2309812" cy="129989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" idx="3"/>
          </p:cNvCxnSpPr>
          <p:nvPr/>
        </p:nvCxnSpPr>
        <p:spPr bwMode="auto">
          <a:xfrm>
            <a:off x="6435724" y="3134384"/>
            <a:ext cx="509588" cy="26445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3" idx="3"/>
          </p:cNvCxnSpPr>
          <p:nvPr/>
        </p:nvCxnSpPr>
        <p:spPr bwMode="auto">
          <a:xfrm flipV="1">
            <a:off x="6444737" y="4618037"/>
            <a:ext cx="424375" cy="419101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354263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46B0E-EE60-ED44-80D1-E53E3C134463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514604"/>
            <a:ext cx="9748838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Tree 3 (DT3)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3556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427413"/>
            <a:ext cx="3781425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502154"/>
            <a:ext cx="12827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4500567"/>
            <a:ext cx="1600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88" y="3703638"/>
            <a:ext cx="1093788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61" name="Line 9"/>
          <p:cNvSpPr>
            <a:spLocks noChangeShapeType="1"/>
          </p:cNvSpPr>
          <p:nvPr/>
        </p:nvSpPr>
        <p:spPr bwMode="auto">
          <a:xfrm flipV="1">
            <a:off x="2198688" y="3198815"/>
            <a:ext cx="2743200" cy="2317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133975" y="3236913"/>
            <a:ext cx="1588" cy="16621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5133975" y="2743200"/>
            <a:ext cx="1588" cy="2286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 flipV="1">
            <a:off x="2655889" y="3246439"/>
            <a:ext cx="2308224" cy="1216026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 flipV="1">
            <a:off x="4027488" y="3263900"/>
            <a:ext cx="973138" cy="12382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3200400"/>
            <a:ext cx="914400" cy="457201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170488" y="3200400"/>
            <a:ext cx="1371600" cy="457201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512" y="808037"/>
            <a:ext cx="2437135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(Croce et al., 2011)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5135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2514604"/>
            <a:ext cx="9923463" cy="3973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D6CB48-3FE0-214B-AB7B-2A944CE08C5A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DT3</a:t>
            </a:r>
            <a:r>
              <a:rPr lang="en-US" sz="4000" dirty="0" smtClean="0">
                <a:solidFill>
                  <a:srgbClr val="000000"/>
                </a:solidFill>
              </a:rPr>
              <a:t>+REL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</a:t>
            </a:r>
            <a:r>
              <a:rPr lang="en-US" sz="2200" dirty="0">
                <a:cs typeface="Microsoft YaHei" charset="0"/>
              </a:rPr>
              <a:t>wonder 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of the </a:t>
            </a:r>
            <a:r>
              <a:rPr lang="en-US" sz="2200" b="1" dirty="0">
                <a:solidFill>
                  <a:srgbClr val="990066"/>
                </a:solidFill>
                <a:cs typeface="Microsoft YaHei" charset="0"/>
              </a:rPr>
              <a:t>world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"?</a:t>
            </a:r>
          </a:p>
        </p:txBody>
      </p:sp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427413"/>
            <a:ext cx="3781425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502154"/>
            <a:ext cx="12827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4500567"/>
            <a:ext cx="1600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88" y="3703638"/>
            <a:ext cx="1093788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33" name="Line 9"/>
          <p:cNvSpPr>
            <a:spLocks noChangeShapeType="1"/>
          </p:cNvSpPr>
          <p:nvPr/>
        </p:nvSpPr>
        <p:spPr bwMode="auto">
          <a:xfrm flipV="1">
            <a:off x="2198688" y="3198815"/>
            <a:ext cx="2743200" cy="2317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5133975" y="3236913"/>
            <a:ext cx="1588" cy="16621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5133975" y="2743200"/>
            <a:ext cx="1588" cy="2286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V="1">
            <a:off x="4027488" y="3263900"/>
            <a:ext cx="973138" cy="12382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>
            <a:off x="5170488" y="3200400"/>
            <a:ext cx="914400" cy="457201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>
            <a:off x="5170488" y="3200400"/>
            <a:ext cx="1371600" cy="457201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641" name="AutoShape 17"/>
          <p:cNvSpPr>
            <a:spLocks noChangeArrowheads="1"/>
          </p:cNvSpPr>
          <p:nvPr/>
        </p:nvSpPr>
        <p:spPr bwMode="auto">
          <a:xfrm>
            <a:off x="3832251" y="5761037"/>
            <a:ext cx="1828800" cy="482601"/>
          </a:xfrm>
          <a:prstGeom prst="roundRect">
            <a:avLst>
              <a:gd name="adj" fmla="val 694"/>
            </a:avLst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26644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6799267"/>
            <a:ext cx="4857750" cy="515937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45" name="Line 21"/>
          <p:cNvSpPr>
            <a:spLocks noChangeShapeType="1"/>
          </p:cNvSpPr>
          <p:nvPr/>
        </p:nvSpPr>
        <p:spPr bwMode="auto">
          <a:xfrm>
            <a:off x="5170488" y="6235700"/>
            <a:ext cx="685800" cy="565150"/>
          </a:xfrm>
          <a:prstGeom prst="line">
            <a:avLst/>
          </a:prstGeom>
          <a:noFill/>
          <a:ln w="9525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2655889" y="3246439"/>
            <a:ext cx="2308224" cy="1216026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66108" y="883081"/>
            <a:ext cx="4355604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Tymoshenko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and 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Moschitti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2015)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16112" y="883081"/>
            <a:ext cx="2437135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(Croce et al., 2011)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IR-based QA and its components</a:t>
            </a:r>
          </a:p>
          <a:p>
            <a:r>
              <a:rPr lang="en-US" sz="2400" dirty="0" smtClean="0"/>
              <a:t>Motivation behind the approach</a:t>
            </a:r>
          </a:p>
          <a:p>
            <a:r>
              <a:rPr lang="en-US" sz="2400" dirty="0" smtClean="0"/>
              <a:t>Learning with kernels</a:t>
            </a:r>
          </a:p>
          <a:p>
            <a:pPr lvl="1"/>
            <a:r>
              <a:rPr lang="en-US" sz="2000" dirty="0" smtClean="0"/>
              <a:t>Tree kernels recap</a:t>
            </a:r>
          </a:p>
          <a:p>
            <a:r>
              <a:rPr lang="en-US" sz="2400" dirty="0" smtClean="0"/>
              <a:t>Structural representations and relational links for Answer Sentence Selection (IR-based QA)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Structural representations for Community Question Answering</a:t>
            </a:r>
          </a:p>
          <a:p>
            <a:r>
              <a:rPr lang="en-US" sz="2400" dirty="0" smtClean="0"/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structures of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9107487" y="6810379"/>
            <a:ext cx="804863" cy="198438"/>
          </a:xfrm>
        </p:spPr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65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structures of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9107487" y="6810379"/>
            <a:ext cx="804863" cy="198438"/>
          </a:xfrm>
        </p:spPr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38100" cap="flat" cmpd="sng">
            <a:solidFill>
              <a:srgbClr val="008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9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2" y="3627437"/>
            <a:ext cx="6477000" cy="201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2" y="1874837"/>
            <a:ext cx="6553200" cy="1831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structures of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9107487" y="6810379"/>
            <a:ext cx="804863" cy="198438"/>
          </a:xfrm>
        </p:spPr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38100" cap="flat" cmpd="sng">
            <a:solidFill>
              <a:srgbClr val="008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2373312" y="4465638"/>
            <a:ext cx="914400" cy="7620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687512" y="2636837"/>
            <a:ext cx="762000" cy="6858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1" name="AutoShape 10"/>
          <p:cNvCxnSpPr>
            <a:cxnSpLocks noChangeShapeType="1"/>
          </p:cNvCxnSpPr>
          <p:nvPr/>
        </p:nvCxnSpPr>
        <p:spPr bwMode="auto">
          <a:xfrm rot="16200000" flipV="1">
            <a:off x="1878012" y="3513137"/>
            <a:ext cx="1143000" cy="76200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85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2" y="3627437"/>
            <a:ext cx="6477000" cy="201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2" y="1874837"/>
            <a:ext cx="6553200" cy="1831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structures of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9107487" y="6810379"/>
            <a:ext cx="804863" cy="198438"/>
          </a:xfrm>
        </p:spPr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38100" cap="flat" cmpd="sng">
            <a:solidFill>
              <a:srgbClr val="008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2373312" y="4465638"/>
            <a:ext cx="914400" cy="7620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687512" y="2636837"/>
            <a:ext cx="762000" cy="6858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1" name="AutoShape 10"/>
          <p:cNvCxnSpPr>
            <a:cxnSpLocks noChangeShapeType="1"/>
          </p:cNvCxnSpPr>
          <p:nvPr/>
        </p:nvCxnSpPr>
        <p:spPr bwMode="auto">
          <a:xfrm rot="16200000" flipV="1">
            <a:off x="1878012" y="3513137"/>
            <a:ext cx="1143000" cy="76200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1535112" y="2103437"/>
            <a:ext cx="1752600" cy="1752600"/>
          </a:xfrm>
          <a:prstGeom prst="rect">
            <a:avLst/>
          </a:prstGeom>
          <a:noFill/>
          <a:ln w="38100" cap="flat" cmpd="sng">
            <a:solidFill>
              <a:srgbClr val="FF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H="1" flipV="1">
            <a:off x="925512" y="1570037"/>
            <a:ext cx="533400" cy="914400"/>
          </a:xfrm>
          <a:prstGeom prst="line">
            <a:avLst/>
          </a:prstGeom>
          <a:noFill/>
          <a:ln w="38100" cap="flat" cmpd="sng">
            <a:solidFill>
              <a:srgbClr val="FFCC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339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2" y="3627437"/>
            <a:ext cx="6477000" cy="201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12" y="1874837"/>
            <a:ext cx="6553200" cy="1831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structures of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9107487" y="6810379"/>
            <a:ext cx="804863" cy="198438"/>
          </a:xfrm>
        </p:spPr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38100" cap="flat" cmpd="sng">
            <a:solidFill>
              <a:srgbClr val="008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2373312" y="4465638"/>
            <a:ext cx="914400" cy="7620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687512" y="2636837"/>
            <a:ext cx="762000" cy="6858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1" name="AutoShape 10"/>
          <p:cNvCxnSpPr>
            <a:cxnSpLocks noChangeShapeType="1"/>
          </p:cNvCxnSpPr>
          <p:nvPr/>
        </p:nvCxnSpPr>
        <p:spPr bwMode="auto">
          <a:xfrm rot="16200000" flipV="1">
            <a:off x="1878012" y="3513137"/>
            <a:ext cx="1143000" cy="76200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1535112" y="2103437"/>
            <a:ext cx="1752600" cy="1752600"/>
          </a:xfrm>
          <a:prstGeom prst="rect">
            <a:avLst/>
          </a:prstGeom>
          <a:noFill/>
          <a:ln w="38100" cap="flat" cmpd="sng">
            <a:solidFill>
              <a:srgbClr val="FF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H="1" flipV="1">
            <a:off x="925512" y="1570037"/>
            <a:ext cx="533400" cy="914400"/>
          </a:xfrm>
          <a:prstGeom prst="line">
            <a:avLst/>
          </a:prstGeom>
          <a:noFill/>
          <a:ln w="38100" cap="flat" cmpd="sng">
            <a:solidFill>
              <a:srgbClr val="FFCC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7947619" y="3627437"/>
            <a:ext cx="2144713" cy="112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Microsoft YaHei" charset="0"/>
              </a:rPr>
              <a:t>No question classification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cs typeface="Microsoft YaHei" charset="0"/>
              </a:rPr>
              <a:t>and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cs typeface="Microsoft YaHei" charset="0"/>
              </a:rPr>
              <a:t>focus detection</a:t>
            </a:r>
          </a:p>
        </p:txBody>
      </p:sp>
    </p:spTree>
    <p:extLst>
      <p:ext uri="{BB962C8B-B14F-4D97-AF65-F5344CB8AC3E}">
        <p14:creationId xmlns:p14="http://schemas.microsoft.com/office/powerpoint/2010/main" val="17847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Constituency structures for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9107487" y="68103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695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5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058" indent="-284045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094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7950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496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52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6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7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8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  <p:sp>
        <p:nvSpPr>
          <p:cNvPr id="6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8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solidFill>
            <a:srgbClr val="D99392"/>
          </a:solidFill>
          <a:ln w="28575" cap="flat" cmpd="sng">
            <a:solidFill>
              <a:srgbClr val="FF0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12" y="2332037"/>
            <a:ext cx="5662612" cy="3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1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354512" y="2332037"/>
            <a:ext cx="1371600" cy="6096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1839912" y="20272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dirty="0" smtClean="0"/>
              <a:t>IR-based QA</a:t>
            </a:r>
            <a:endParaRPr lang="en-US" dirty="0"/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1992312" y="2179639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2144712" y="23320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b="1" dirty="0">
                <a:solidFill>
                  <a:srgbClr val="000000"/>
                </a:solidFill>
                <a:cs typeface="Microsoft YaHei" charset="0"/>
              </a:rPr>
              <a:t>Web/Corpora</a:t>
            </a:r>
          </a:p>
        </p:txBody>
      </p:sp>
      <p:cxnSp>
        <p:nvCxnSpPr>
          <p:cNvPr id="13" name="Straight Arrow Connector 12"/>
          <p:cNvCxnSpPr>
            <a:endCxn id="19" idx="1"/>
          </p:cNvCxnSpPr>
          <p:nvPr/>
        </p:nvCxnSpPr>
        <p:spPr bwMode="auto">
          <a:xfrm>
            <a:off x="5040312" y="1798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3516312" y="2636837"/>
            <a:ext cx="8382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2984400" y="5837237"/>
            <a:ext cx="5029200" cy="6858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/>
          <a:lstStyle/>
          <a:p>
            <a:pPr algn="ctr" defTabSz="456958">
              <a:lnSpc>
                <a:spcPct val="10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It once was the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Taj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Mahal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 of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cs typeface="Microsoft YaHei" charset="0"/>
              </a:rPr>
              <a:t>sports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 When the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stadium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opened in 1965 it was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billed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8164512" y="5989637"/>
            <a:ext cx="38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6132" rIns="89953" bIns="44975"/>
          <a:lstStyle/>
          <a:p>
            <a:pPr defTabSz="456958">
              <a:defRPr/>
            </a:pPr>
            <a:r>
              <a:rPr lang="en-US" sz="3200" b="1" i="1" dirty="0">
                <a:solidFill>
                  <a:srgbClr val="FF0000"/>
                </a:solidFill>
                <a:cs typeface="Microsoft YaHei" charset="0"/>
              </a:rPr>
              <a:t>x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040312" y="2941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AutoShape 14"/>
          <p:cNvSpPr>
            <a:spLocks noChangeArrowheads="1"/>
          </p:cNvSpPr>
          <p:nvPr/>
        </p:nvSpPr>
        <p:spPr bwMode="auto">
          <a:xfrm>
            <a:off x="2984400" y="4770437"/>
            <a:ext cx="5029200" cy="70008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>
            <a:noAutofit/>
          </a:bodyPr>
          <a:lstStyle/>
          <a:p>
            <a:pPr indent="107893"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The man behind the project, Judge Roy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Hofheinz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, modestly suggested the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stadium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be dubbed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8164512" y="4846637"/>
            <a:ext cx="38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6132" rIns="89953" bIns="44975"/>
          <a:lstStyle/>
          <a:p>
            <a:pPr defTabSz="456958">
              <a:defRPr/>
            </a:pPr>
            <a:r>
              <a:rPr lang="en-US" sz="3200" b="1" i="1" dirty="0">
                <a:solidFill>
                  <a:srgbClr val="FF0000"/>
                </a:solidFill>
                <a:cs typeface="Microsoft YaHei" charset="0"/>
              </a:rPr>
              <a:t>x</a:t>
            </a:r>
          </a:p>
        </p:txBody>
      </p:sp>
      <p:sp>
        <p:nvSpPr>
          <p:cNvPr id="34" name="AutoShape 16"/>
          <p:cNvSpPr>
            <a:spLocks noChangeArrowheads="1"/>
          </p:cNvSpPr>
          <p:nvPr/>
        </p:nvSpPr>
        <p:spPr bwMode="auto">
          <a:xfrm rot="5400000">
            <a:off x="5280478" y="3692980"/>
            <a:ext cx="533401" cy="449944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41292" rIns="27360" bIns="18360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2984400" y="3549600"/>
            <a:ext cx="5029200" cy="7620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/>
          <a:lstStyle/>
          <a:p>
            <a:pPr indent="107893"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The Titans ... played in the dilapidated </a:t>
            </a:r>
            <a:r>
              <a:rPr lang="en-US" sz="1400" b="1" dirty="0">
                <a:solidFill>
                  <a:srgbClr val="008000"/>
                </a:solidFill>
                <a:cs typeface="Microsoft YaHei" charset="0"/>
              </a:rPr>
              <a:t>Astrodome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; if this was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, we live on a shabby little planet indeed.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8164512" y="3703636"/>
            <a:ext cx="330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9658" rIns="89953" bIns="44975"/>
          <a:lstStyle/>
          <a:p>
            <a:pPr defTabSz="456958">
              <a:defRPr/>
            </a:pPr>
            <a:r>
              <a:rPr lang="en-US" sz="2800" b="1" dirty="0">
                <a:solidFill>
                  <a:srgbClr val="00AE00"/>
                </a:solidFill>
                <a:cs typeface="Microsoft YaHei" charset="0"/>
              </a:rPr>
              <a:t>✔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525712" y="3627437"/>
            <a:ext cx="295647" cy="517071"/>
          </a:xfrm>
          <a:prstGeom prst="rect">
            <a:avLst/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 smtClean="0">
                <a:solidFill>
                  <a:srgbClr val="000000"/>
                </a:solidFill>
                <a:cs typeface="Microsoft YaHei" charset="0"/>
              </a:rPr>
              <a:t>16.</a:t>
            </a:r>
            <a:endParaRPr lang="en-US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2601912" y="4770437"/>
            <a:ext cx="228600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2.</a:t>
            </a: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449512" y="5913437"/>
            <a:ext cx="4374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 smtClean="0">
                <a:solidFill>
                  <a:srgbClr val="000000"/>
                </a:solidFill>
                <a:cs typeface="Microsoft YaHei" charset="0"/>
              </a:rPr>
              <a:t>1.</a:t>
            </a:r>
            <a:endParaRPr lang="en-US" b="1" dirty="0">
              <a:solidFill>
                <a:srgbClr val="000000"/>
              </a:solidFill>
              <a:cs typeface="Microsoft YaHei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382712" y="4541837"/>
            <a:ext cx="800100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Rectangle 4"/>
          <p:cNvSpPr/>
          <p:nvPr/>
        </p:nvSpPr>
        <p:spPr>
          <a:xfrm>
            <a:off x="392112" y="6904037"/>
            <a:ext cx="938381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Task of </a:t>
            </a:r>
            <a:r>
              <a:rPr lang="en-US" dirty="0" err="1" smtClean="0">
                <a:solidFill>
                  <a:srgbClr val="000000"/>
                </a:solidFill>
                <a:cs typeface="Microsoft YaHei" charset="0"/>
              </a:rPr>
              <a:t>reranking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 answer passages/sentences is also called </a:t>
            </a:r>
            <a:r>
              <a:rPr lang="en-US" b="1" dirty="0" smtClean="0">
                <a:solidFill>
                  <a:srgbClr val="FF0000"/>
                </a:solidFill>
                <a:cs typeface="Microsoft YaHei" charset="0"/>
              </a:rPr>
              <a:t>Answer Sentence Selection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Constituency structures for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9107487" y="68103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695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5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058" indent="-284045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094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7950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496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52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6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7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8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  <p:sp>
        <p:nvSpPr>
          <p:cNvPr id="6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8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solidFill>
            <a:srgbClr val="D99392"/>
          </a:solidFill>
          <a:ln w="28575" cap="flat" cmpd="sng">
            <a:solidFill>
              <a:srgbClr val="FF0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12" y="2332037"/>
            <a:ext cx="5662612" cy="320942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 bwMode="auto">
          <a:xfrm>
            <a:off x="8316912" y="2103437"/>
            <a:ext cx="304800" cy="4191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8316912" y="3170237"/>
            <a:ext cx="1371600" cy="7620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Same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Author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9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Constituency structures for </a:t>
            </a:r>
            <a:r>
              <a:rPr lang="en-US" dirty="0" err="1" smtClean="0"/>
              <a:t>cQA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9107487" y="68103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695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5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058" indent="-284045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094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7950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496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52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6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7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8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  <p:sp>
        <p:nvSpPr>
          <p:cNvPr id="6" name="AutoShape 27"/>
          <p:cNvSpPr>
            <a:spLocks noChangeArrowheads="1"/>
          </p:cNvSpPr>
          <p:nvPr/>
        </p:nvSpPr>
        <p:spPr bwMode="auto">
          <a:xfrm>
            <a:off x="1458912" y="1341438"/>
            <a:ext cx="7265988" cy="533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Could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someone advise the best psychiatrist/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psycologist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in DOHA?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AutoShape 28"/>
          <p:cNvSpPr>
            <a:spLocks noChangeArrowheads="1"/>
          </p:cNvSpPr>
          <p:nvPr/>
        </p:nvSpPr>
        <p:spPr bwMode="auto">
          <a:xfrm>
            <a:off x="7631112" y="1798637"/>
            <a:ext cx="1752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8" name="AutoShape 29"/>
          <p:cNvSpPr>
            <a:spLocks noChangeArrowheads="1"/>
          </p:cNvSpPr>
          <p:nvPr/>
        </p:nvSpPr>
        <p:spPr bwMode="auto">
          <a:xfrm>
            <a:off x="1535112" y="5761038"/>
            <a:ext cx="6858000" cy="380999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heard a good doctor in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doha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clinic...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63512" y="1189037"/>
            <a:ext cx="2667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Subject: Psychiatrist in DOHA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8469312" y="5761037"/>
            <a:ext cx="15240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feba</a:t>
            </a: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mariyam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1535112" y="6294438"/>
            <a:ext cx="6858000" cy="380999"/>
          </a:xfrm>
          <a:prstGeom prst="roundRect">
            <a:avLst>
              <a:gd name="adj" fmla="val 16667"/>
            </a:avLst>
          </a:prstGeom>
          <a:solidFill>
            <a:srgbClr val="D99392"/>
          </a:solidFill>
          <a:ln w="28575" cap="flat" cmpd="sng">
            <a:solidFill>
              <a:srgbClr val="FF000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ok..shall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check that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out..thank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you :) 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8621712" y="6294437"/>
            <a:ext cx="1371600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 err="1">
                <a:solidFill>
                  <a:srgbClr val="000000"/>
                </a:solidFill>
                <a:cs typeface="Microsoft YaHei" charset="0"/>
              </a:rPr>
              <a:t>princess_naila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3" name="AutoShape 28"/>
          <p:cNvSpPr>
            <a:spLocks noChangeArrowheads="1"/>
          </p:cNvSpPr>
          <p:nvPr/>
        </p:nvSpPr>
        <p:spPr bwMode="auto">
          <a:xfrm>
            <a:off x="239712" y="5761037"/>
            <a:ext cx="114300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1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239712" y="6294437"/>
            <a:ext cx="1158330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2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1535112" y="6827837"/>
            <a:ext cx="7239000" cy="3810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Visit Psychiatrist clinic of </a:t>
            </a:r>
            <a:r>
              <a:rPr lang="en-US" sz="1600" dirty="0" err="1">
                <a:solidFill>
                  <a:srgbClr val="000000"/>
                </a:solidFill>
                <a:cs typeface="Microsoft YaHei" charset="0"/>
              </a:rPr>
              <a:t>Hamad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Hospital located opposite ””The Center”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”</a:t>
            </a:r>
            <a:endParaRPr lang="en-US" sz="16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8886759" y="6827837"/>
            <a:ext cx="1106553" cy="304800"/>
          </a:xfrm>
          <a:prstGeom prst="roundRect">
            <a:avLst>
              <a:gd name="adj" fmla="val 347"/>
            </a:avLst>
          </a:prstGeom>
          <a:solidFill>
            <a:schemeClr val="accent2">
              <a:lumMod val="20000"/>
              <a:lumOff val="80000"/>
            </a:schemeClr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r>
              <a:rPr lang="en-US" sz="1400" i="1" dirty="0">
                <a:solidFill>
                  <a:srgbClr val="000000"/>
                </a:solidFill>
                <a:cs typeface="Microsoft YaHei" charset="0"/>
              </a:rPr>
              <a:t>Equin0x</a:t>
            </a:r>
            <a:endParaRPr lang="en-US" sz="1400" i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7" name="AutoShape 28"/>
          <p:cNvSpPr>
            <a:spLocks noChangeArrowheads="1"/>
          </p:cNvSpPr>
          <p:nvPr/>
        </p:nvSpPr>
        <p:spPr bwMode="auto">
          <a:xfrm>
            <a:off x="239712" y="6827837"/>
            <a:ext cx="1178486" cy="304800"/>
          </a:xfrm>
          <a:prstGeom prst="roundRect">
            <a:avLst>
              <a:gd name="adj" fmla="val 347"/>
            </a:avLst>
          </a:prstGeom>
          <a:solidFill>
            <a:srgbClr val="FFCC66"/>
          </a:solidFill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b="1" dirty="0" smtClean="0">
                <a:solidFill>
                  <a:srgbClr val="000000"/>
                </a:solidFill>
                <a:cs typeface="Microsoft YaHei" charset="0"/>
              </a:rPr>
              <a:t>Comment 3</a:t>
            </a:r>
            <a:endParaRPr lang="en-US" sz="1400" b="1" dirty="0">
              <a:solidFill>
                <a:srgbClr val="000000"/>
              </a:solidFill>
              <a:cs typeface="Microsoft YaHe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12" y="2332037"/>
            <a:ext cx="5662612" cy="3209428"/>
          </a:xfrm>
          <a:prstGeom prst="rect">
            <a:avLst/>
          </a:prstGeom>
        </p:spPr>
      </p:pic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839912" y="2713037"/>
            <a:ext cx="1752600" cy="457200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3744912" y="2713037"/>
            <a:ext cx="1752600" cy="457200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802312" y="2713037"/>
            <a:ext cx="1524000" cy="457200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8316912" y="2103437"/>
            <a:ext cx="304800" cy="419100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8585E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8316912" y="3170237"/>
            <a:ext cx="1371600" cy="7620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/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Same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Author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10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IR-based QA and its components</a:t>
            </a:r>
          </a:p>
          <a:p>
            <a:r>
              <a:rPr lang="en-US" sz="2400" dirty="0" smtClean="0"/>
              <a:t>Motivation behind the approach</a:t>
            </a:r>
          </a:p>
          <a:p>
            <a:r>
              <a:rPr lang="en-US" sz="2400" dirty="0" smtClean="0"/>
              <a:t>Learning with kernels</a:t>
            </a:r>
          </a:p>
          <a:p>
            <a:pPr lvl="1"/>
            <a:r>
              <a:rPr lang="en-US" sz="2000" dirty="0" smtClean="0"/>
              <a:t>Tree kernels recap</a:t>
            </a:r>
          </a:p>
          <a:p>
            <a:r>
              <a:rPr lang="en-US" sz="2400" dirty="0" smtClean="0"/>
              <a:t>Structural representations and relational links for Answer Sentence Selection (IR-based QA)</a:t>
            </a:r>
          </a:p>
          <a:p>
            <a:r>
              <a:rPr lang="en-US" sz="2400" dirty="0" smtClean="0"/>
              <a:t>Structural representations for Community Question Answering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Evaluation metrics: Precision at rank K (P@K)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070262"/>
              </p:ext>
            </p:extLst>
          </p:nvPr>
        </p:nvGraphicFramePr>
        <p:xfrm>
          <a:off x="1611312" y="34750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Q1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Correct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71702"/>
              </p:ext>
            </p:extLst>
          </p:nvPr>
        </p:nvGraphicFramePr>
        <p:xfrm>
          <a:off x="4125912" y="34750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Q2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48692"/>
              </p:ext>
            </p:extLst>
          </p:nvPr>
        </p:nvGraphicFramePr>
        <p:xfrm>
          <a:off x="6640512" y="34750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Q3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3238" y="1417636"/>
            <a:ext cx="9069388" cy="5230813"/>
          </a:xfrm>
        </p:spPr>
        <p:txBody>
          <a:bodyPr/>
          <a:lstStyle/>
          <a:p>
            <a:r>
              <a:rPr lang="en-US" sz="3200" dirty="0" smtClean="0"/>
              <a:t>Precision of the </a:t>
            </a:r>
            <a:r>
              <a:rPr lang="en-US" sz="3200" dirty="0" smtClean="0"/>
              <a:t>system in the first K positions</a:t>
            </a:r>
          </a:p>
          <a:p>
            <a:r>
              <a:rPr lang="en-US" sz="3200" dirty="0" smtClean="0"/>
              <a:t>P@1 is 0.33 in the example below</a:t>
            </a:r>
          </a:p>
          <a:p>
            <a:pPr lvl="1"/>
            <a:endParaRPr lang="en-US" sz="2600" dirty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93097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Evaluation metrics: </a:t>
            </a:r>
            <a:br>
              <a:rPr lang="en-US" sz="3600" dirty="0" smtClean="0"/>
            </a:br>
            <a:r>
              <a:rPr lang="en-US" sz="3600" dirty="0" smtClean="0"/>
              <a:t>Mean reciprocal rank (MRR)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01626"/>
              </p:ext>
            </p:extLst>
          </p:nvPr>
        </p:nvGraphicFramePr>
        <p:xfrm>
          <a:off x="1611312" y="40084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Q1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Correct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61022"/>
              </p:ext>
            </p:extLst>
          </p:nvPr>
        </p:nvGraphicFramePr>
        <p:xfrm>
          <a:off x="4735512" y="40084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Q2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74347"/>
              </p:ext>
            </p:extLst>
          </p:nvPr>
        </p:nvGraphicFramePr>
        <p:xfrm>
          <a:off x="7859712" y="40084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Q3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143515"/>
              </p:ext>
            </p:extLst>
          </p:nvPr>
        </p:nvGraphicFramePr>
        <p:xfrm>
          <a:off x="3440112" y="1493837"/>
          <a:ext cx="2819400" cy="1025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70" name="Equation" r:id="rId4" imgW="1257300" imgH="457200" progId="Equation.3">
                  <p:embed/>
                </p:oleObj>
              </mc:Choice>
              <mc:Fallback>
                <p:oleObj name="Equation" r:id="rId4" imgW="1257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0112" y="1493837"/>
                        <a:ext cx="2819400" cy="1025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63512" y="4465637"/>
            <a:ext cx="124336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Rank1 =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40112" y="5989637"/>
            <a:ext cx="124336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Rank2 = 4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16350" y="4999037"/>
            <a:ext cx="124336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Rank3 =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5512" y="2713037"/>
            <a:ext cx="6096000" cy="44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 </a:t>
            </a:r>
            <a:r>
              <a:rPr lang="en-US" dirty="0"/>
              <a:t>- amount of questions in the </a:t>
            </a:r>
            <a:r>
              <a:rPr lang="en-US" dirty="0" smtClean="0"/>
              <a:t>corpus </a:t>
            </a:r>
            <a:endParaRPr lang="en-US" sz="12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051092"/>
              </p:ext>
            </p:extLst>
          </p:nvPr>
        </p:nvGraphicFramePr>
        <p:xfrm>
          <a:off x="849312" y="2789237"/>
          <a:ext cx="57250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71" name="Equation" r:id="rId6" imgW="254000" imgH="203200" progId="Equation.3">
                  <p:embed/>
                </p:oleObj>
              </mc:Choice>
              <mc:Fallback>
                <p:oleObj name="Equation" r:id="rId6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9312" y="2789237"/>
                        <a:ext cx="57250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500499"/>
              </p:ext>
            </p:extLst>
          </p:nvPr>
        </p:nvGraphicFramePr>
        <p:xfrm>
          <a:off x="849312" y="3170237"/>
          <a:ext cx="720725" cy="43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72" name="Equation" r:id="rId8" imgW="355600" imgH="215900" progId="Equation.3">
                  <p:embed/>
                </p:oleObj>
              </mc:Choice>
              <mc:Fallback>
                <p:oleObj name="Equation" r:id="rId8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9312" y="3170237"/>
                        <a:ext cx="720725" cy="437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535112" y="3170237"/>
            <a:ext cx="5034401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rank of the correct answer for the </a:t>
            </a:r>
            <a:r>
              <a:rPr lang="en-US" dirty="0" err="1"/>
              <a:t>i-th</a:t>
            </a:r>
            <a:r>
              <a:rPr lang="en-US" dirty="0"/>
              <a:t> question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2112" y="6980237"/>
            <a:ext cx="3713426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MRR = (1 + 0.25 + 0.5)/3 = 0.5833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0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Evaluation metrics:</a:t>
            </a:r>
            <a:br>
              <a:rPr lang="en-US" sz="3600" dirty="0" smtClean="0"/>
            </a:br>
            <a:r>
              <a:rPr lang="en-US" sz="3600" dirty="0" smtClean="0"/>
              <a:t> mean average precision (MAP)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40421"/>
              </p:ext>
            </p:extLst>
          </p:nvPr>
        </p:nvGraphicFramePr>
        <p:xfrm>
          <a:off x="1611312" y="37798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Q1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Correct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963214"/>
              </p:ext>
            </p:extLst>
          </p:nvPr>
        </p:nvGraphicFramePr>
        <p:xfrm>
          <a:off x="4125912" y="37798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Q2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70920"/>
              </p:ext>
            </p:extLst>
          </p:nvPr>
        </p:nvGraphicFramePr>
        <p:xfrm>
          <a:off x="6640512" y="3779837"/>
          <a:ext cx="1607608" cy="2852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608"/>
              </a:tblGrid>
              <a:tr h="47547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Q3</a:t>
                      </a:r>
                      <a:endParaRPr lang="en-US" b="1" dirty="0"/>
                    </a:p>
                  </a:txBody>
                  <a:tcPr/>
                </a:tc>
              </a:tr>
              <a:tr h="475474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2.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3.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US" baseline="0" dirty="0" smtClean="0"/>
                        <a:t> Correct</a:t>
                      </a:r>
                      <a:endParaRPr lang="en-US" dirty="0"/>
                    </a:p>
                  </a:txBody>
                  <a:tcPr>
                    <a:solidFill>
                      <a:srgbClr val="80FF00"/>
                    </a:solidFill>
                  </a:tcPr>
                </a:tc>
              </a:tr>
              <a:tr h="475474">
                <a:tc>
                  <a:txBody>
                    <a:bodyPr/>
                    <a:lstStyle/>
                    <a:p>
                      <a:r>
                        <a:rPr lang="en-US" dirty="0" smtClean="0"/>
                        <a:t>5. Wrong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766199"/>
              </p:ext>
            </p:extLst>
          </p:nvPr>
        </p:nvGraphicFramePr>
        <p:xfrm>
          <a:off x="315912" y="1646237"/>
          <a:ext cx="3894137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63" name="Equation" r:id="rId4" imgW="1460500" imgH="482600" progId="Equation.3">
                  <p:embed/>
                </p:oleObj>
              </mc:Choice>
              <mc:Fallback>
                <p:oleObj name="Equation" r:id="rId4" imgW="1460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912" y="1646237"/>
                        <a:ext cx="3894137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830253"/>
              </p:ext>
            </p:extLst>
          </p:nvPr>
        </p:nvGraphicFramePr>
        <p:xfrm>
          <a:off x="4735512" y="1189037"/>
          <a:ext cx="4873625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64" name="Equation" r:id="rId6" imgW="1828800" imgH="660400" progId="Equation.3">
                  <p:embed/>
                </p:oleObj>
              </mc:Choice>
              <mc:Fallback>
                <p:oleObj name="Equation" r:id="rId6" imgW="18288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5512" y="1189037"/>
                        <a:ext cx="4873625" cy="176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99971"/>
              </p:ext>
            </p:extLst>
          </p:nvPr>
        </p:nvGraphicFramePr>
        <p:xfrm>
          <a:off x="468312" y="2941637"/>
          <a:ext cx="914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65" name="Equation" r:id="rId8" imgW="406400" imgH="203200" progId="Equation.3">
                  <p:embed/>
                </p:oleObj>
              </mc:Choice>
              <mc:Fallback>
                <p:oleObj name="Equation" r:id="rId8" imgW="406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312" y="2941637"/>
                        <a:ext cx="9144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382712" y="2941637"/>
            <a:ext cx="4546587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- 1 if item at rank K is relevant, 0 otherwise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671163"/>
              </p:ext>
            </p:extLst>
          </p:nvPr>
        </p:nvGraphicFramePr>
        <p:xfrm>
          <a:off x="468312" y="3398837"/>
          <a:ext cx="609600" cy="375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66" name="Equation" r:id="rId10" imgW="330200" imgH="203200" progId="Equation.3">
                  <p:embed/>
                </p:oleObj>
              </mc:Choice>
              <mc:Fallback>
                <p:oleObj name="Equation" r:id="rId10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312" y="3398837"/>
                        <a:ext cx="609600" cy="375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154112" y="3311222"/>
            <a:ext cx="2237361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- precision at rank K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3512" y="6751637"/>
            <a:ext cx="5827074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AveP</a:t>
            </a:r>
            <a:r>
              <a:rPr lang="en-US" dirty="0" smtClean="0"/>
              <a:t>(Q1) = (1*1 + 0.5*0 + 1/3*0 +1/2*1 +1/5*0)/2=0.75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3512" y="7167260"/>
            <a:ext cx="306756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AveP</a:t>
            </a:r>
            <a:r>
              <a:rPr lang="en-US" dirty="0" smtClean="0"/>
              <a:t>(Q2) = (0.25*1)/1=0.25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63912" y="7167260"/>
            <a:ext cx="4672122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AveP</a:t>
            </a:r>
            <a:r>
              <a:rPr lang="en-US" dirty="0" smtClean="0"/>
              <a:t>(Q3) = (0.5*1+2/3*1+0.75*1)/3=0.6388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47350" y="6827837"/>
            <a:ext cx="4133275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MAP = (0.75+0.25+0.6388)/3 = 0.5462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071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CD1CEF-8315-264C-9E0D-4B300D30C630}" type="slidenum">
              <a:rPr lang="en-US"/>
              <a:pPr>
                <a:defRPr/>
              </a:pPr>
              <a:t>136</a:t>
            </a:fld>
            <a:endParaRPr lang="en-US"/>
          </a:p>
        </p:txBody>
      </p:sp>
      <p:sp>
        <p:nvSpPr>
          <p:cNvPr id="419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 smtClean="0">
                <a:solidFill>
                  <a:srgbClr val="000000"/>
                </a:solidFill>
              </a:rPr>
              <a:t>Answer Sentence</a:t>
            </a:r>
            <a:r>
              <a:rPr lang="en-US" sz="4000" dirty="0" smtClean="0">
                <a:solidFill>
                  <a:srgbClr val="000000"/>
                </a:solidFill>
              </a:rPr>
              <a:t> Selection datasets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4198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6621"/>
              </p:ext>
            </p:extLst>
          </p:nvPr>
        </p:nvGraphicFramePr>
        <p:xfrm>
          <a:off x="519113" y="1552578"/>
          <a:ext cx="9093200" cy="519906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440169"/>
                <a:gridCol w="2218194"/>
                <a:gridCol w="2216642"/>
                <a:gridCol w="2218195"/>
              </a:tblGrid>
              <a:tr h="135607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62677" marB="4680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TRAIN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24346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75024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TEST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24346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75024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TEST annotation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24346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75024" marB="46800" anchor="ctr" horzOverflow="overflow"/>
                </a:tc>
              </a:tr>
              <a:tr h="135607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TREC QA 2002/2003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24346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75024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824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5-fold cross-validation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Automatic patterns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</a:tr>
              <a:tr h="74162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TREC 13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24346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75024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1229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68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Manual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</a:tr>
              <a:tr h="174527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WikiQA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243460"/>
                        </a:solidFill>
                        <a:effectLst/>
                        <a:latin typeface="Arial" charset="0"/>
                        <a:ea typeface="ＭＳ Ｐゴシック" charset="0"/>
                        <a:cs typeface="Microsoft YaHei" charset="0"/>
                      </a:endParaRPr>
                    </a:p>
                  </a:txBody>
                  <a:tcPr marL="90000" marR="90000" marT="75024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SimSun" charset="0"/>
                          <a:cs typeface="SimSun" charset="0"/>
                        </a:rPr>
                        <a:t>873 </a:t>
                      </a:r>
                    </a:p>
                  </a:txBody>
                  <a:tcPr marL="90000" marR="90000" marT="71495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SimSun" charset="0"/>
                          <a:cs typeface="SimSun" charset="0"/>
                        </a:rPr>
                        <a:t>243</a:t>
                      </a:r>
                    </a:p>
                  </a:txBody>
                  <a:tcPr marL="90000" marR="90000" marT="71495" marB="46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ts val="150"/>
                        </a:spcBef>
                        <a:spcAft>
                          <a:spcPts val="725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SimSun" charset="0"/>
                          <a:cs typeface="SimSun" charset="0"/>
                        </a:rPr>
                        <a:t>Crowdsourcing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0000" marR="90000" marT="71495" marB="46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Structures comparison on </a:t>
            </a:r>
            <a:r>
              <a:rPr lang="en-US" sz="3200" dirty="0" err="1"/>
              <a:t>Trec</a:t>
            </a:r>
            <a:r>
              <a:rPr lang="en-US" sz="3200" dirty="0"/>
              <a:t> QA 2002/</a:t>
            </a:r>
            <a:r>
              <a:rPr lang="en-US" sz="3200" dirty="0" smtClean="0"/>
              <a:t>2003:</a:t>
            </a:r>
            <a:br>
              <a:rPr lang="en-US" sz="3200" dirty="0" smtClean="0"/>
            </a:br>
            <a:r>
              <a:rPr lang="en-US" sz="3200" dirty="0" smtClean="0"/>
              <a:t>experimental settings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49424"/>
            <a:ext cx="9069388" cy="5230813"/>
          </a:xfrm>
        </p:spPr>
        <p:txBody>
          <a:bodyPr/>
          <a:lstStyle/>
          <a:p>
            <a:r>
              <a:rPr lang="en-US" sz="2800" dirty="0"/>
              <a:t>Pipelines: </a:t>
            </a:r>
            <a:r>
              <a:rPr lang="en-US" sz="2800" b="1" dirty="0">
                <a:solidFill>
                  <a:schemeClr val="accent2"/>
                </a:solidFill>
              </a:rPr>
              <a:t>Stanford</a:t>
            </a:r>
            <a:r>
              <a:rPr lang="en-US" sz="2800" dirty="0">
                <a:solidFill>
                  <a:schemeClr val="accent2"/>
                </a:solidFill>
              </a:rPr>
              <a:t>, </a:t>
            </a:r>
            <a:r>
              <a:rPr lang="en-US" sz="2800" b="1" dirty="0" err="1">
                <a:solidFill>
                  <a:schemeClr val="accent2"/>
                </a:solidFill>
              </a:rPr>
              <a:t>OpenNLP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(POS-tagging, NER)</a:t>
            </a:r>
          </a:p>
          <a:p>
            <a:r>
              <a:rPr lang="en-US" sz="2800" dirty="0"/>
              <a:t>Dependency parsers: </a:t>
            </a:r>
            <a:r>
              <a:rPr lang="en-US" sz="2800" b="1" dirty="0">
                <a:solidFill>
                  <a:schemeClr val="accent2"/>
                </a:solidFill>
              </a:rPr>
              <a:t>MATE, Stanford, </a:t>
            </a:r>
            <a:r>
              <a:rPr lang="en-US" sz="2800" b="1" dirty="0" err="1">
                <a:solidFill>
                  <a:schemeClr val="accent2"/>
                </a:solidFill>
              </a:rPr>
              <a:t>ClearNLP</a:t>
            </a:r>
            <a:r>
              <a:rPr lang="en-US" sz="2800" b="1" dirty="0">
                <a:solidFill>
                  <a:schemeClr val="accent2"/>
                </a:solidFill>
              </a:rPr>
              <a:t>, Malt </a:t>
            </a:r>
          </a:p>
          <a:p>
            <a:r>
              <a:rPr lang="en-US" sz="2800" dirty="0"/>
              <a:t>External LOD knowledge sources for TM match:</a:t>
            </a:r>
          </a:p>
          <a:p>
            <a:pPr lvl="1"/>
            <a:r>
              <a:rPr lang="en-US" sz="2400" b="1" dirty="0"/>
              <a:t>YAGO2, </a:t>
            </a:r>
            <a:r>
              <a:rPr lang="en-US" sz="2400" b="1" dirty="0" err="1"/>
              <a:t>Dbpedia</a:t>
            </a:r>
            <a:r>
              <a:rPr lang="en-US" sz="2400" b="1" dirty="0"/>
              <a:t> 3.9, </a:t>
            </a:r>
            <a:r>
              <a:rPr lang="en-US" sz="2400" b="1" dirty="0" err="1"/>
              <a:t>WordNet</a:t>
            </a:r>
            <a:r>
              <a:rPr lang="en-US" sz="2400" b="1" dirty="0"/>
              <a:t> 3.0</a:t>
            </a:r>
          </a:p>
          <a:p>
            <a:pPr lvl="1"/>
            <a:r>
              <a:rPr lang="en-US" sz="2400" dirty="0" err="1"/>
              <a:t>Wikification</a:t>
            </a:r>
            <a:r>
              <a:rPr lang="en-US" sz="2400" dirty="0"/>
              <a:t>: Machine Linking (not available anymore), Wikipedia Miner (TODO: cite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SVM</a:t>
            </a:r>
            <a:r>
              <a:rPr lang="en-US" sz="2800" dirty="0"/>
              <a:t>-Light-TK for kernel-based learning </a:t>
            </a:r>
            <a:endParaRPr lang="en-US" sz="28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dirty="0" smtClean="0"/>
              <a:t>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5312" y="1036637"/>
            <a:ext cx="356656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err="1" smtClean="0"/>
              <a:t>Tymoshenko&amp;Moschitti</a:t>
            </a:r>
            <a:r>
              <a:rPr lang="en-US" b="1" dirty="0" smtClean="0"/>
              <a:t>, 2015)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965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Structures comparison on </a:t>
            </a:r>
            <a:r>
              <a:rPr lang="en-US" sz="3200" dirty="0" err="1"/>
              <a:t>Trec</a:t>
            </a:r>
            <a:r>
              <a:rPr lang="en-US" sz="3200" dirty="0"/>
              <a:t> QA 2002/</a:t>
            </a:r>
            <a:r>
              <a:rPr lang="en-US" sz="3200" dirty="0" smtClean="0"/>
              <a:t>2003:</a:t>
            </a:r>
            <a:br>
              <a:rPr lang="en-US" sz="3200" dirty="0" smtClean="0"/>
            </a:br>
            <a:r>
              <a:rPr lang="en-US" sz="3200" dirty="0" smtClean="0"/>
              <a:t>experimental settings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10 candidate answers for training, 50 for testing</a:t>
            </a:r>
          </a:p>
          <a:p>
            <a:r>
              <a:rPr lang="en-US" sz="2800" dirty="0"/>
              <a:t>Preference </a:t>
            </a:r>
            <a:r>
              <a:rPr lang="en-US" sz="2800" dirty="0" err="1"/>
              <a:t>reranking</a:t>
            </a:r>
            <a:r>
              <a:rPr lang="en-US" sz="2800" dirty="0"/>
              <a:t> with kernels (</a:t>
            </a:r>
            <a:r>
              <a:rPr lang="en-US" sz="2800" dirty="0" err="1"/>
              <a:t>Severyn</a:t>
            </a:r>
            <a:r>
              <a:rPr lang="en-US" sz="2800" dirty="0"/>
              <a:t> et al, 2013)</a:t>
            </a:r>
          </a:p>
          <a:p>
            <a:pPr lvl="1"/>
            <a:r>
              <a:rPr lang="en-US" sz="2200" dirty="0"/>
              <a:t>Partial Tree Kernel for structures (</a:t>
            </a:r>
            <a:r>
              <a:rPr lang="en-US" sz="2200" dirty="0" err="1"/>
              <a:t>Moschitti</a:t>
            </a:r>
            <a:r>
              <a:rPr lang="en-US" sz="2200" dirty="0"/>
              <a:t>, 2006)</a:t>
            </a:r>
          </a:p>
          <a:p>
            <a:pPr lvl="1"/>
            <a:r>
              <a:rPr lang="en-US" sz="2200" dirty="0"/>
              <a:t>Polynomial kernel for vectors</a:t>
            </a:r>
          </a:p>
          <a:p>
            <a:pPr marL="0" indent="0">
              <a:buNone/>
            </a:pPr>
            <a:r>
              <a:rPr lang="en-US" sz="2800" dirty="0" smtClean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dirty="0" smtClean="0"/>
              <a:t>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Structures comparison on </a:t>
            </a:r>
            <a:r>
              <a:rPr lang="en-US" sz="3600" dirty="0" err="1"/>
              <a:t>Trec</a:t>
            </a:r>
            <a:r>
              <a:rPr lang="en-US" sz="3600" dirty="0"/>
              <a:t> QA 2002/2003</a:t>
            </a:r>
            <a:r>
              <a:rPr lang="en-US" sz="3600" dirty="0" smtClean="0"/>
              <a:t>: models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 baseline</a:t>
            </a:r>
          </a:p>
          <a:p>
            <a:pPr lvl="1"/>
            <a:r>
              <a:rPr lang="en-US" dirty="0"/>
              <a:t>Terrier engine, BM25 model</a:t>
            </a:r>
          </a:p>
          <a:p>
            <a:r>
              <a:rPr lang="en-US" dirty="0" smtClean="0"/>
              <a:t>Models: structures+ feature vectors</a:t>
            </a:r>
          </a:p>
          <a:p>
            <a:r>
              <a:rPr lang="en-US" dirty="0" smtClean="0"/>
              <a:t>V</a:t>
            </a:r>
            <a:r>
              <a:rPr lang="en-US" dirty="0"/>
              <a:t>: feature vector</a:t>
            </a:r>
          </a:p>
          <a:p>
            <a:pPr lvl="1"/>
            <a:r>
              <a:rPr lang="en-US" dirty="0"/>
              <a:t>Cosine between answer (A) and passage (P)</a:t>
            </a:r>
          </a:p>
          <a:p>
            <a:pPr lvl="1"/>
            <a:r>
              <a:rPr lang="en-US" dirty="0"/>
              <a:t>Partial Tree Kernel (PTK) applied to Q and P </a:t>
            </a:r>
          </a:p>
          <a:p>
            <a:pPr lvl="1"/>
            <a:r>
              <a:rPr lang="en-US" dirty="0"/>
              <a:t>IR BM25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6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Partial list of QA research directions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Information-retrieval (IR) based 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QA </a:t>
            </a:r>
            <a:r>
              <a:rPr lang="en-US" sz="3200" b="1" dirty="0" smtClean="0">
                <a:solidFill>
                  <a:srgbClr val="FF0000"/>
                </a:solidFill>
              </a:rPr>
              <a:t>on knowledge bases</a:t>
            </a:r>
          </a:p>
          <a:p>
            <a:r>
              <a:rPr lang="en-US" sz="3200" dirty="0" smtClean="0"/>
              <a:t>Community Question Answering (</a:t>
            </a:r>
            <a:r>
              <a:rPr lang="en-US" sz="3200" dirty="0" err="1" smtClean="0"/>
              <a:t>cQA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8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140</a:t>
            </a:fld>
            <a:endParaRPr lang="en-US"/>
          </a:p>
        </p:txBody>
      </p:sp>
      <p:sp>
        <p:nvSpPr>
          <p:cNvPr id="460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 err="1" smtClean="0">
                <a:solidFill>
                  <a:srgbClr val="000000"/>
                </a:solidFill>
              </a:rPr>
              <a:t>Trec</a:t>
            </a:r>
            <a:r>
              <a:rPr lang="en-US" sz="4000" dirty="0" smtClean="0">
                <a:solidFill>
                  <a:srgbClr val="000000"/>
                </a:solidFill>
              </a:rPr>
              <a:t> QA: Structure </a:t>
            </a:r>
            <a:r>
              <a:rPr lang="en-US" sz="4000" dirty="0">
                <a:solidFill>
                  <a:srgbClr val="000000"/>
                </a:solidFill>
              </a:rPr>
              <a:t>comparison</a:t>
            </a:r>
          </a:p>
        </p:txBody>
      </p:sp>
      <p:graphicFrame>
        <p:nvGraphicFramePr>
          <p:cNvPr id="1259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340067"/>
              </p:ext>
            </p:extLst>
          </p:nvPr>
        </p:nvGraphicFramePr>
        <p:xfrm>
          <a:off x="-293688" y="1265237"/>
          <a:ext cx="9307513" cy="56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9" r:id="rId4" imgW="3238500" imgH="1981200" progId="">
                  <p:embed/>
                </p:oleObj>
              </mc:Choice>
              <mc:Fallback>
                <p:oleObj r:id="rId4" imgW="32385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3688" y="1265237"/>
                        <a:ext cx="9307513" cy="56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544511" y="1265240"/>
            <a:ext cx="2576513" cy="666751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Stanford pipeline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21712" y="4541837"/>
            <a:ext cx="10695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24341" y="2560637"/>
            <a:ext cx="1582484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Dependency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based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40712" y="5303837"/>
            <a:ext cx="1903736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Simple features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4512" y="5837237"/>
            <a:ext cx="140341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IR baseline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ight Brace 1"/>
          <p:cNvSpPr/>
          <p:nvPr/>
        </p:nvSpPr>
        <p:spPr bwMode="auto">
          <a:xfrm>
            <a:off x="8393112" y="2408237"/>
            <a:ext cx="152400" cy="1752600"/>
          </a:xfrm>
          <a:prstGeom prst="righ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8393112" y="4313237"/>
            <a:ext cx="152400" cy="838200"/>
          </a:xfrm>
          <a:prstGeom prst="righ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8433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Recap: shallow and </a:t>
            </a:r>
            <a:br>
              <a:rPr lang="en-US" sz="3600" dirty="0" smtClean="0"/>
            </a:br>
            <a:r>
              <a:rPr lang="en-US" sz="3600" dirty="0" smtClean="0"/>
              <a:t>dependency-based structures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  <p:pic>
        <p:nvPicPr>
          <p:cNvPr id="5" name="Picture 4" descr="ch_nofc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189037"/>
            <a:ext cx="6562216" cy="175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712" y="1493837"/>
            <a:ext cx="2264525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Shallow: CH+FREL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2" y="4237037"/>
            <a:ext cx="6958009" cy="250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15912" y="3551237"/>
            <a:ext cx="287835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Dependency-based: DT1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Recap: shallow and </a:t>
            </a:r>
            <a:br>
              <a:rPr lang="en-US" sz="3600" dirty="0" smtClean="0"/>
            </a:br>
            <a:r>
              <a:rPr lang="en-US" sz="3600" dirty="0" smtClean="0"/>
              <a:t>dependency-based structures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  <p:pic>
        <p:nvPicPr>
          <p:cNvPr id="5" name="Picture 4" descr="ch_nofc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189037"/>
            <a:ext cx="6562216" cy="175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712" y="1493837"/>
            <a:ext cx="2264525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Shallow: CH+FREL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912" y="3551237"/>
            <a:ext cx="287835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Dependency-based: DT2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2" y="4389437"/>
            <a:ext cx="7391400" cy="204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17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Recap: shallow and </a:t>
            </a:r>
            <a:br>
              <a:rPr lang="en-US" sz="3600" dirty="0" smtClean="0"/>
            </a:br>
            <a:r>
              <a:rPr lang="en-US" sz="3600" dirty="0" smtClean="0"/>
              <a:t>dependency-based structures</a:t>
            </a:r>
            <a:endParaRPr lang="en-US" sz="3600" dirty="0"/>
          </a:p>
        </p:txBody>
      </p:sp>
      <p:pic>
        <p:nvPicPr>
          <p:cNvPr id="5" name="Picture 4" descr="ch_nofc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189037"/>
            <a:ext cx="6562216" cy="175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712" y="1493837"/>
            <a:ext cx="2264525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Shallow: CH+FREL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4" y="3586162"/>
            <a:ext cx="9748838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" y="4498971"/>
            <a:ext cx="3781425" cy="67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44" y="5573712"/>
            <a:ext cx="12827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94" y="5572125"/>
            <a:ext cx="1600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2115744" y="4270373"/>
            <a:ext cx="2743200" cy="2317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>
            <a:off x="5051031" y="4308471"/>
            <a:ext cx="1588" cy="16621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 flipV="1">
            <a:off x="2572945" y="4317997"/>
            <a:ext cx="2308224" cy="1216026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 flipV="1">
            <a:off x="3944544" y="4335458"/>
            <a:ext cx="973138" cy="12382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5912" y="3551237"/>
            <a:ext cx="287835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Dependency-based: DT3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8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144</a:t>
            </a:fld>
            <a:endParaRPr lang="en-US"/>
          </a:p>
        </p:txBody>
      </p:sp>
      <p:sp>
        <p:nvSpPr>
          <p:cNvPr id="460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 err="1" smtClean="0">
                <a:solidFill>
                  <a:srgbClr val="000000"/>
                </a:solidFill>
              </a:rPr>
              <a:t>Trec</a:t>
            </a:r>
            <a:r>
              <a:rPr lang="en-US" sz="4000" dirty="0" smtClean="0">
                <a:solidFill>
                  <a:srgbClr val="000000"/>
                </a:solidFill>
              </a:rPr>
              <a:t> QA: Structure </a:t>
            </a:r>
            <a:r>
              <a:rPr lang="en-US" sz="4000" dirty="0">
                <a:solidFill>
                  <a:srgbClr val="000000"/>
                </a:solidFill>
              </a:rPr>
              <a:t>comparison</a:t>
            </a:r>
          </a:p>
        </p:txBody>
      </p:sp>
      <p:graphicFrame>
        <p:nvGraphicFramePr>
          <p:cNvPr id="1259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730005"/>
              </p:ext>
            </p:extLst>
          </p:nvPr>
        </p:nvGraphicFramePr>
        <p:xfrm>
          <a:off x="-293688" y="1265237"/>
          <a:ext cx="9307513" cy="56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6" r:id="rId4" imgW="3238500" imgH="1981200" progId="">
                  <p:embed/>
                </p:oleObj>
              </mc:Choice>
              <mc:Fallback>
                <p:oleObj r:id="rId4" imgW="32385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93688" y="1265237"/>
                        <a:ext cx="9307513" cy="56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544511" y="1265240"/>
            <a:ext cx="2576513" cy="666751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Stanford pipeline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21712" y="4541837"/>
            <a:ext cx="10695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24341" y="2560637"/>
            <a:ext cx="1582484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Dependency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based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40712" y="5303837"/>
            <a:ext cx="1903736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Simple features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4512" y="5837237"/>
            <a:ext cx="140341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IR baseline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ight Brace 1"/>
          <p:cNvSpPr/>
          <p:nvPr/>
        </p:nvSpPr>
        <p:spPr bwMode="auto">
          <a:xfrm>
            <a:off x="8393112" y="2408237"/>
            <a:ext cx="152400" cy="1752600"/>
          </a:xfrm>
          <a:prstGeom prst="righ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8393112" y="4313237"/>
            <a:ext cx="152400" cy="838200"/>
          </a:xfrm>
          <a:prstGeom prst="righ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442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145</a:t>
            </a:fld>
            <a:endParaRPr lang="en-US"/>
          </a:p>
        </p:txBody>
      </p:sp>
      <p:sp>
        <p:nvSpPr>
          <p:cNvPr id="460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68311" y="315917"/>
            <a:ext cx="9224963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Structure comparison </a:t>
            </a:r>
            <a:r>
              <a:rPr lang="en-US" sz="3200" dirty="0">
                <a:solidFill>
                  <a:srgbClr val="000000"/>
                </a:solidFill>
              </a:rPr>
              <a:t>(MRR, MAP, P@1)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125955" name="Object 2"/>
          <p:cNvGraphicFramePr>
            <a:graphicFrameLocks noChangeAspect="1"/>
          </p:cNvGraphicFramePr>
          <p:nvPr/>
        </p:nvGraphicFramePr>
        <p:xfrm>
          <a:off x="-190500" y="833442"/>
          <a:ext cx="5761038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46" r:id="rId4" imgW="3238500" imgH="1981200" progId="">
                  <p:embed/>
                </p:oleObj>
              </mc:Choice>
              <mc:Fallback>
                <p:oleObj r:id="rId4" imgW="32385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0" y="833442"/>
                        <a:ext cx="5761038" cy="352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6" name="Object 3"/>
          <p:cNvGraphicFramePr>
            <a:graphicFrameLocks noChangeAspect="1"/>
          </p:cNvGraphicFramePr>
          <p:nvPr/>
        </p:nvGraphicFramePr>
        <p:xfrm>
          <a:off x="5381625" y="855663"/>
          <a:ext cx="4429125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47" r:id="rId6" imgW="2489200" imgH="1981200" progId="">
                  <p:embed/>
                </p:oleObj>
              </mc:Choice>
              <mc:Fallback>
                <p:oleObj r:id="rId6" imgW="24892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855663"/>
                        <a:ext cx="4429125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25025"/>
              </p:ext>
            </p:extLst>
          </p:nvPr>
        </p:nvGraphicFramePr>
        <p:xfrm>
          <a:off x="1585913" y="4178300"/>
          <a:ext cx="5759450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48" r:id="rId8" imgW="3238500" imgH="1981200" progId="">
                  <p:embed/>
                </p:oleObj>
              </mc:Choice>
              <mc:Fallback>
                <p:oleObj r:id="rId8" imgW="32385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13" y="4178300"/>
                        <a:ext cx="5759450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7354887" y="5048250"/>
            <a:ext cx="2576513" cy="666751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Stanford pipeline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2" name="Left Brace 1"/>
          <p:cNvSpPr/>
          <p:nvPr/>
        </p:nvSpPr>
        <p:spPr bwMode="auto">
          <a:xfrm>
            <a:off x="2220912" y="6142037"/>
            <a:ext cx="228600" cy="457200"/>
          </a:xfrm>
          <a:prstGeom prst="lef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6218237"/>
            <a:ext cx="1069524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Left Brace 9"/>
          <p:cNvSpPr/>
          <p:nvPr/>
        </p:nvSpPr>
        <p:spPr bwMode="auto">
          <a:xfrm>
            <a:off x="1611312" y="4846637"/>
            <a:ext cx="228600" cy="1143000"/>
          </a:xfrm>
          <a:prstGeom prst="lef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3512" y="5075237"/>
            <a:ext cx="1582484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Dependency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based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6599237"/>
            <a:ext cx="1903736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Simple features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5512" y="6904037"/>
            <a:ext cx="140341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IR baseline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160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77D98E-8459-8A4E-93CD-643A626E367A}" type="slidenum">
              <a:rPr lang="en-US"/>
              <a:pPr>
                <a:defRPr/>
              </a:pPr>
              <a:t>146</a:t>
            </a:fld>
            <a:endParaRPr lang="en-US"/>
          </a:p>
        </p:txBody>
      </p:sp>
      <p:sp>
        <p:nvSpPr>
          <p:cNvPr id="481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Dependency parser comparison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6543677" y="4800600"/>
            <a:ext cx="3198813" cy="114300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DT3Q+DT2A +V+FREL structure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graphicFrame>
        <p:nvGraphicFramePr>
          <p:cNvPr id="130052" name="Object 3"/>
          <p:cNvGraphicFramePr>
            <a:graphicFrameLocks noChangeAspect="1"/>
          </p:cNvGraphicFramePr>
          <p:nvPr/>
        </p:nvGraphicFramePr>
        <p:xfrm>
          <a:off x="-190500" y="833442"/>
          <a:ext cx="5761038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38" r:id="rId4" imgW="3238500" imgH="1981200" progId="">
                  <p:embed/>
                </p:oleObj>
              </mc:Choice>
              <mc:Fallback>
                <p:oleObj r:id="rId4" imgW="3238500" imgH="1981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0" y="833442"/>
                        <a:ext cx="5761038" cy="352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4"/>
          <p:cNvGraphicFramePr>
            <a:graphicFrameLocks noChangeAspect="1"/>
          </p:cNvGraphicFramePr>
          <p:nvPr/>
        </p:nvGraphicFramePr>
        <p:xfrm>
          <a:off x="5383217" y="855663"/>
          <a:ext cx="4429125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39" r:id="rId6" imgW="2489200" imgH="1981200" progId="">
                  <p:embed/>
                </p:oleObj>
              </mc:Choice>
              <mc:Fallback>
                <p:oleObj r:id="rId6" imgW="2489200" imgH="198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7" y="855663"/>
                        <a:ext cx="4429125" cy="352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4" name="Object 5"/>
          <p:cNvGraphicFramePr>
            <a:graphicFrameLocks noChangeAspect="1"/>
          </p:cNvGraphicFramePr>
          <p:nvPr/>
        </p:nvGraphicFramePr>
        <p:xfrm>
          <a:off x="661988" y="4127501"/>
          <a:ext cx="5761038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40" r:id="rId8" imgW="3238500" imgH="1981200" progId="">
                  <p:embed/>
                </p:oleObj>
              </mc:Choice>
              <mc:Fallback>
                <p:oleObj r:id="rId8" imgW="3238500" imgH="1981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127501"/>
                        <a:ext cx="5761038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35339-864E-1D4E-9FE7-ED79F8DF8383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sp>
        <p:nvSpPr>
          <p:cNvPr id="491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LOD</a:t>
            </a:r>
            <a:r>
              <a:rPr lang="en-US" dirty="0" smtClean="0"/>
              <a:t> </a:t>
            </a:r>
            <a:r>
              <a:rPr lang="en-US" sz="4000" dirty="0">
                <a:solidFill>
                  <a:srgbClr val="000000"/>
                </a:solidFill>
              </a:rPr>
              <a:t>Contribution</a:t>
            </a:r>
          </a:p>
        </p:txBody>
      </p:sp>
      <p:graphicFrame>
        <p:nvGraphicFramePr>
          <p:cNvPr id="13209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917777"/>
              </p:ext>
            </p:extLst>
          </p:nvPr>
        </p:nvGraphicFramePr>
        <p:xfrm>
          <a:off x="-217487" y="1771530"/>
          <a:ext cx="9640004" cy="589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3" r:id="rId4" imgW="5765800" imgH="3530600" progId="">
                  <p:embed/>
                </p:oleObj>
              </mc:Choice>
              <mc:Fallback>
                <p:oleObj r:id="rId4" imgW="5765800" imgH="35306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7487" y="1771530"/>
                        <a:ext cx="9640004" cy="5894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4049712" y="1189041"/>
            <a:ext cx="2576513" cy="89535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OpenNLP pipeline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CH structure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1001712" y="1570041"/>
            <a:ext cx="1828800" cy="114300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Y: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YAGO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W: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WordNet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D: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DBpedia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71" y="5608636"/>
            <a:ext cx="1891145" cy="4572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239712" y="5074081"/>
            <a:ext cx="2590800" cy="368746"/>
          </a:xfrm>
          <a:prstGeom prst="rect">
            <a:avLst/>
          </a:prstGeom>
          <a:solidFill>
            <a:schemeClr val="bg1"/>
          </a:solidFill>
        </p:spPr>
        <p:txBody>
          <a:bodyPr wrap="square" lIns="0" tIns="46781" rIns="0" bIns="45701" rtlCol="0">
            <a:spAutoFit/>
          </a:bodyPr>
          <a:lstStyle/>
          <a:p>
            <a:r>
              <a:rPr lang="en-US" sz="1900" b="1" kern="0" dirty="0"/>
              <a:t>        CH+V+FREL+VL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0747" y="2907756"/>
            <a:ext cx="573088" cy="3531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45701" rIns="0" bIns="45701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44.99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C2AE33-6FC7-0A47-95F3-725A216F2643}" type="slidenum">
              <a:rPr lang="en-US"/>
              <a:pPr>
                <a:defRPr/>
              </a:pPr>
              <a:t>148</a:t>
            </a:fld>
            <a:endParaRPr lang="en-US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4149730"/>
            <a:ext cx="9472613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Encoding type match: TM</a:t>
            </a: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279970" y="6370637"/>
            <a:ext cx="1574800" cy="354012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2270127" y="3957641"/>
            <a:ext cx="735013" cy="1587"/>
          </a:xfrm>
          <a:prstGeom prst="line">
            <a:avLst/>
          </a:prstGeom>
          <a:noFill/>
          <a:ln w="36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2341567" y="6046790"/>
            <a:ext cx="955675" cy="1587"/>
          </a:xfrm>
          <a:prstGeom prst="line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203450"/>
            <a:ext cx="8156575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3100388" y="3325817"/>
            <a:ext cx="985838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5868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smtClean="0">
                <a:solidFill>
                  <a:srgbClr val="990066"/>
                </a:solidFill>
              </a:rPr>
              <a:t>TM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3387725" y="5414967"/>
            <a:ext cx="985838" cy="403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15868" rIns="27346" bIns="18351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smtClean="0">
                <a:solidFill>
                  <a:srgbClr val="990066"/>
                </a:solidFill>
              </a:rPr>
              <a:t>TM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889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103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35339-864E-1D4E-9FE7-ED79F8DF8383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sp>
        <p:nvSpPr>
          <p:cNvPr id="491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LOD</a:t>
            </a:r>
            <a:r>
              <a:rPr lang="en-US" dirty="0" smtClean="0"/>
              <a:t> </a:t>
            </a:r>
            <a:r>
              <a:rPr lang="en-US" sz="4000" dirty="0">
                <a:solidFill>
                  <a:srgbClr val="000000"/>
                </a:solidFill>
              </a:rPr>
              <a:t>Contribution</a:t>
            </a:r>
          </a:p>
        </p:txBody>
      </p:sp>
      <p:graphicFrame>
        <p:nvGraphicFramePr>
          <p:cNvPr id="13209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19520"/>
              </p:ext>
            </p:extLst>
          </p:nvPr>
        </p:nvGraphicFramePr>
        <p:xfrm>
          <a:off x="-217487" y="1771530"/>
          <a:ext cx="9640004" cy="589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7" r:id="rId4" imgW="5765800" imgH="3530600" progId="">
                  <p:embed/>
                </p:oleObj>
              </mc:Choice>
              <mc:Fallback>
                <p:oleObj r:id="rId4" imgW="5765800" imgH="3530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7487" y="1771530"/>
                        <a:ext cx="9640004" cy="5894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4049712" y="1189041"/>
            <a:ext cx="2576513" cy="89535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OpenNLP pipeline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CH structure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87313" y="5532436"/>
            <a:ext cx="9906000" cy="0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1001712" y="1570041"/>
            <a:ext cx="1828800" cy="114300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Y: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YAGO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W: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WordNet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D: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DBpedia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71" y="5608636"/>
            <a:ext cx="1891145" cy="4572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239712" y="5074081"/>
            <a:ext cx="2590800" cy="368746"/>
          </a:xfrm>
          <a:prstGeom prst="rect">
            <a:avLst/>
          </a:prstGeom>
          <a:solidFill>
            <a:schemeClr val="bg1"/>
          </a:solidFill>
        </p:spPr>
        <p:txBody>
          <a:bodyPr wrap="square" lIns="0" tIns="46781" rIns="0" bIns="45701" rtlCol="0">
            <a:spAutoFit/>
          </a:bodyPr>
          <a:lstStyle/>
          <a:p>
            <a:r>
              <a:rPr lang="en-US" sz="1900" b="1" kern="0" dirty="0"/>
              <a:t>        CH+V+FREL+VL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592513" y="4465641"/>
            <a:ext cx="2057400" cy="685800"/>
          </a:xfrm>
          <a:prstGeom prst="wedgeRoundRectCallout">
            <a:avLst>
              <a:gd name="adj1" fmla="val -97455"/>
              <a:gd name="adj2" fmla="val 56489"/>
              <a:gd name="adj3" fmla="val 16667"/>
            </a:avLst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lIns="98949" tIns="69838" rIns="98949" bIns="5397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LOD matches 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as vector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0747" y="2907756"/>
            <a:ext cx="573088" cy="3531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45701" rIns="0" bIns="45701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44.99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0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3897312" y="6751637"/>
            <a:ext cx="2895600" cy="457201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 dirty="0" err="1">
                <a:solidFill>
                  <a:srgbClr val="008000"/>
                </a:solidFill>
                <a:cs typeface="Microsoft YaHei" charset="0"/>
              </a:rPr>
              <a:t>dbpedia:Astrodome</a:t>
            </a:r>
            <a:endParaRPr lang="en-US" b="1" dirty="0">
              <a:solidFill>
                <a:srgbClr val="008000"/>
              </a:solidFill>
              <a:cs typeface="Microsoft YaHei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5192712" y="1798637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  <a:r>
              <a:rPr lang="en-US" sz="4000" dirty="0"/>
              <a:t> </a:t>
            </a:r>
            <a:r>
              <a:rPr lang="en-US" dirty="0" smtClean="0"/>
              <a:t>on Knowledge Bases (KB)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3932237"/>
            <a:ext cx="167009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70"/>
          <a:stretch>
            <a:fillRect/>
          </a:stretch>
        </p:blipFill>
        <p:spPr bwMode="auto">
          <a:xfrm>
            <a:off x="5421312" y="3551237"/>
            <a:ext cx="1025567" cy="70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46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68912" y="4313237"/>
            <a:ext cx="1219200" cy="883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13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b="1" dirty="0" smtClean="0">
                <a:solidFill>
                  <a:srgbClr val="DC2300"/>
                </a:solidFill>
              </a:rPr>
              <a:t>Freebase</a:t>
            </a:r>
          </a:p>
          <a:p>
            <a:pPr algn="ctr">
              <a:spcAft>
                <a:spcPts val="1013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1400" b="1" dirty="0" smtClean="0">
                <a:solidFill>
                  <a:srgbClr val="DC2300"/>
                </a:solidFill>
              </a:rPr>
              <a:t>(not active anymore)</a:t>
            </a:r>
            <a:endParaRPr lang="en-US" sz="1400" b="1" dirty="0">
              <a:solidFill>
                <a:srgbClr val="DC2300"/>
              </a:solidFill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2678112" y="2789237"/>
            <a:ext cx="4648200" cy="2895600"/>
          </a:xfrm>
          <a:prstGeom prst="cloud">
            <a:avLst/>
          </a:prstGeom>
          <a:noFill/>
          <a:ln w="28575" cap="flat" cmpd="sng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endParaRPr lang="en-US" sz="220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9712" y="3246437"/>
            <a:ext cx="199368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Large-scale KBs</a:t>
            </a:r>
            <a:endParaRPr lang="en-US" b="1" u="sng" dirty="0"/>
          </a:p>
        </p:txBody>
      </p:sp>
      <p:cxnSp>
        <p:nvCxnSpPr>
          <p:cNvPr id="65" name="Straight Arrow Connector 64"/>
          <p:cNvCxnSpPr/>
          <p:nvPr/>
        </p:nvCxnSpPr>
        <p:spPr bwMode="auto">
          <a:xfrm>
            <a:off x="5192712" y="5761037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5746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35339-864E-1D4E-9FE7-ED79F8DF8383}" type="slidenum">
              <a:rPr lang="en-US"/>
              <a:pPr>
                <a:defRPr/>
              </a:pPr>
              <a:t>150</a:t>
            </a:fld>
            <a:endParaRPr lang="en-US"/>
          </a:p>
        </p:txBody>
      </p:sp>
      <p:sp>
        <p:nvSpPr>
          <p:cNvPr id="491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 smtClean="0">
                <a:solidFill>
                  <a:srgbClr val="000000"/>
                </a:solidFill>
              </a:rPr>
              <a:t>LOD</a:t>
            </a:r>
            <a:r>
              <a:rPr lang="en-US" dirty="0" smtClean="0"/>
              <a:t> </a:t>
            </a:r>
            <a:r>
              <a:rPr lang="en-US" sz="4000" dirty="0" smtClean="0">
                <a:solidFill>
                  <a:srgbClr val="000000"/>
                </a:solidFill>
              </a:rPr>
              <a:t>Contribution</a:t>
            </a:r>
            <a:endParaRPr lang="en-US" sz="4000" dirty="0">
              <a:solidFill>
                <a:srgbClr val="000000"/>
              </a:solidFill>
            </a:endParaRPr>
          </a:p>
        </p:txBody>
      </p:sp>
      <p:graphicFrame>
        <p:nvGraphicFramePr>
          <p:cNvPr id="13209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040132"/>
              </p:ext>
            </p:extLst>
          </p:nvPr>
        </p:nvGraphicFramePr>
        <p:xfrm>
          <a:off x="-217487" y="1771530"/>
          <a:ext cx="9640004" cy="5894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0" r:id="rId4" imgW="5765800" imgH="3530600" progId="">
                  <p:embed/>
                </p:oleObj>
              </mc:Choice>
              <mc:Fallback>
                <p:oleObj r:id="rId4" imgW="5765800" imgH="3530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7487" y="1771530"/>
                        <a:ext cx="9640004" cy="58945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4049712" y="1189041"/>
            <a:ext cx="2576513" cy="89535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OpenNLP pipeline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CH structure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87313" y="5532436"/>
            <a:ext cx="9906000" cy="0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1001712" y="1570041"/>
            <a:ext cx="1828800" cy="114300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Y: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YAGO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W: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WordNet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D: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DBpedia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71" y="5608636"/>
            <a:ext cx="1891145" cy="4572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239712" y="5074081"/>
            <a:ext cx="2590800" cy="368746"/>
          </a:xfrm>
          <a:prstGeom prst="rect">
            <a:avLst/>
          </a:prstGeom>
          <a:solidFill>
            <a:schemeClr val="bg1"/>
          </a:solidFill>
        </p:spPr>
        <p:txBody>
          <a:bodyPr wrap="square" lIns="0" tIns="46781" rIns="0" bIns="45701" rtlCol="0">
            <a:spAutoFit/>
          </a:bodyPr>
          <a:lstStyle/>
          <a:p>
            <a:r>
              <a:rPr lang="en-US" sz="1900" b="1" kern="0" dirty="0"/>
              <a:t>        CH+V+FREL+VL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0747" y="2907756"/>
            <a:ext cx="573088" cy="353135"/>
          </a:xfrm>
          <a:prstGeom prst="rect">
            <a:avLst/>
          </a:prstGeom>
          <a:solidFill>
            <a:schemeClr val="bg1"/>
          </a:solidFill>
        </p:spPr>
        <p:txBody>
          <a:bodyPr wrap="square" lIns="0" tIns="45701" rIns="0" bIns="45701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44.99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16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performance on TREC13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11512" y="960437"/>
            <a:ext cx="310535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err="1" smtClean="0"/>
              <a:t>Tymoshenko</a:t>
            </a:r>
            <a:r>
              <a:rPr lang="en-US" b="1" dirty="0" smtClean="0"/>
              <a:t> et al., 2016a)</a:t>
            </a:r>
            <a:endParaRPr lang="en-US" b="1" dirty="0"/>
          </a:p>
        </p:txBody>
      </p:sp>
      <p:pic>
        <p:nvPicPr>
          <p:cNvPr id="5" name="Picture 4" descr="Screen Shot 2017-05-17 at 14.3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2" y="1493837"/>
            <a:ext cx="5791200" cy="5846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312" y="3170237"/>
            <a:ext cx="1685415" cy="1126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Related work</a:t>
            </a:r>
          </a:p>
          <a:p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inlcluding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 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deep learning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models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1687512" y="2255837"/>
            <a:ext cx="228600" cy="3352800"/>
          </a:xfrm>
          <a:prstGeom prst="leftBrace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4512" y="5075237"/>
            <a:ext cx="1752600" cy="112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CNN (similar to the one you trained on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WikiQA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)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 bwMode="auto">
          <a:xfrm flipH="1">
            <a:off x="7935912" y="5638238"/>
            <a:ext cx="228600" cy="579999"/>
          </a:xfrm>
          <a:prstGeom prst="straightConnector1">
            <a:avLst/>
          </a:prstGeom>
          <a:noFill/>
          <a:ln w="444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</p:cxnSp>
      <p:sp>
        <p:nvSpPr>
          <p:cNvPr id="11" name="Rectangle 10"/>
          <p:cNvSpPr/>
          <p:nvPr/>
        </p:nvSpPr>
        <p:spPr>
          <a:xfrm>
            <a:off x="163512" y="5761037"/>
            <a:ext cx="1752600" cy="112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Q/Answer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embeddings</a:t>
            </a:r>
            <a:endParaRPr lang="en-US" b="1" dirty="0" smtClean="0">
              <a:solidFill>
                <a:schemeClr val="accent6">
                  <a:lumMod val="60000"/>
                  <a:lumOff val="40000"/>
                </a:schemeClr>
              </a:solidFill>
              <a:cs typeface="Microsoft YaHei" charset="0"/>
            </a:endParaRP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learned by CNN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687512" y="6142037"/>
            <a:ext cx="609600" cy="304800"/>
          </a:xfrm>
          <a:prstGeom prst="straightConnector1">
            <a:avLst/>
          </a:prstGeom>
          <a:noFill/>
          <a:ln w="444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611312" y="6218237"/>
            <a:ext cx="609600" cy="533400"/>
          </a:xfrm>
          <a:prstGeom prst="straightConnector1">
            <a:avLst/>
          </a:prstGeom>
          <a:noFill/>
          <a:ln w="444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7935912" y="6751637"/>
            <a:ext cx="304800" cy="457200"/>
          </a:xfrm>
          <a:prstGeom prst="straightConnector1">
            <a:avLst/>
          </a:prstGeom>
          <a:noFill/>
          <a:ln w="444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</p:cxnSp>
      <p:sp>
        <p:nvSpPr>
          <p:cNvPr id="22" name="Rectangle 21"/>
          <p:cNvSpPr/>
          <p:nvPr/>
        </p:nvSpPr>
        <p:spPr>
          <a:xfrm>
            <a:off x="8240712" y="6294437"/>
            <a:ext cx="1752600" cy="86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SVM TK on shallow structure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Pipeline performance in </a:t>
            </a:r>
            <a:br>
              <a:rPr lang="en-US" sz="3200" dirty="0" smtClean="0"/>
            </a:br>
            <a:r>
              <a:rPr lang="en-US" sz="3200" dirty="0" err="1" smtClean="0"/>
              <a:t>SemEval</a:t>
            </a:r>
            <a:r>
              <a:rPr lang="en-US" sz="3200" dirty="0" smtClean="0"/>
              <a:t>, Task 3.A competition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63912" y="988263"/>
            <a:ext cx="311797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err="1" smtClean="0"/>
              <a:t>Tymoshenko</a:t>
            </a:r>
            <a:r>
              <a:rPr lang="en-US" b="1" dirty="0" smtClean="0"/>
              <a:t> et al., 2016b)</a:t>
            </a:r>
            <a:endParaRPr lang="en-US" b="1" dirty="0"/>
          </a:p>
        </p:txBody>
      </p:sp>
      <p:pic>
        <p:nvPicPr>
          <p:cNvPr id="5" name="Picture 4" descr="Screen Shot 2017-05-17 at 14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437"/>
            <a:ext cx="8513618" cy="464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9312" y="2865437"/>
            <a:ext cx="1287770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Challenge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 winners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1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Pipeline performance in </a:t>
            </a:r>
            <a:br>
              <a:rPr lang="en-US" sz="3200" dirty="0" smtClean="0"/>
            </a:br>
            <a:r>
              <a:rPr lang="en-US" sz="3200" dirty="0" err="1" smtClean="0"/>
              <a:t>SemEval</a:t>
            </a:r>
            <a:r>
              <a:rPr lang="en-US" sz="3200" dirty="0" smtClean="0"/>
              <a:t>, Task 3.A competition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63912" y="988263"/>
            <a:ext cx="311797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err="1" smtClean="0"/>
              <a:t>Tymoshenko</a:t>
            </a:r>
            <a:r>
              <a:rPr lang="en-US" b="1" dirty="0" smtClean="0"/>
              <a:t> et al., 2016b)</a:t>
            </a:r>
            <a:endParaRPr lang="en-US" b="1" dirty="0"/>
          </a:p>
        </p:txBody>
      </p:sp>
      <p:pic>
        <p:nvPicPr>
          <p:cNvPr id="5" name="Picture 4" descr="Screen Shot 2017-05-17 at 14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437"/>
            <a:ext cx="8513618" cy="464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9312" y="2865437"/>
            <a:ext cx="1287770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Challenge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 winners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9712" y="3017837"/>
            <a:ext cx="2667000" cy="304800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39712" y="5684837"/>
            <a:ext cx="1828800" cy="381000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458912" y="3398837"/>
            <a:ext cx="0" cy="2180199"/>
          </a:xfrm>
          <a:prstGeom prst="straightConnector1">
            <a:avLst/>
          </a:prstGeom>
          <a:noFill/>
          <a:ln w="444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</p:cxnSp>
      <p:sp>
        <p:nvSpPr>
          <p:cNvPr id="16" name="Rectangle 15"/>
          <p:cNvSpPr/>
          <p:nvPr/>
        </p:nvSpPr>
        <p:spPr>
          <a:xfrm>
            <a:off x="1611312" y="4465637"/>
            <a:ext cx="166039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Same system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2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Pipeline performance in </a:t>
            </a:r>
            <a:br>
              <a:rPr lang="en-US" sz="3200" dirty="0" smtClean="0"/>
            </a:br>
            <a:r>
              <a:rPr lang="en-US" sz="3200" dirty="0" err="1" smtClean="0"/>
              <a:t>SemEval</a:t>
            </a:r>
            <a:r>
              <a:rPr lang="en-US" sz="3200" dirty="0" smtClean="0"/>
              <a:t>, Task 3.A competition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63912" y="988263"/>
            <a:ext cx="311797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err="1" smtClean="0"/>
              <a:t>Tymoshenko</a:t>
            </a:r>
            <a:r>
              <a:rPr lang="en-US" b="1" dirty="0" smtClean="0"/>
              <a:t> et al., 2016b)</a:t>
            </a:r>
            <a:endParaRPr lang="en-US" b="1" dirty="0"/>
          </a:p>
        </p:txBody>
      </p:sp>
      <p:pic>
        <p:nvPicPr>
          <p:cNvPr id="5" name="Picture 4" descr="Screen Shot 2017-05-17 at 14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437"/>
            <a:ext cx="8513618" cy="464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9312" y="2865437"/>
            <a:ext cx="1287770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Challenge</a:t>
            </a:r>
          </a:p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 winners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8186" y="4237037"/>
            <a:ext cx="2351926" cy="3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Domain feature vector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7912" y="4541837"/>
            <a:ext cx="1689785" cy="3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Neural Network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06512" y="4846637"/>
            <a:ext cx="1586993" cy="3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Shallow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struct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0312" y="5227637"/>
            <a:ext cx="2111375" cy="3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Constituency </a:t>
            </a:r>
            <a:r>
              <a:rPr lang="en-US" sz="16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struct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69312" y="5684837"/>
            <a:ext cx="1598715" cy="553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Structure +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cs typeface="Microsoft YaHei" charset="0"/>
              </a:rPr>
              <a:t>Feature vector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5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en-US" dirty="0" smtClean="0"/>
              <a:t>High</a:t>
            </a:r>
            <a:r>
              <a:rPr lang="en-US" dirty="0"/>
              <a:t>-level </a:t>
            </a:r>
            <a:r>
              <a:rPr lang="en-US" dirty="0" smtClean="0"/>
              <a:t>QA domain overview</a:t>
            </a:r>
          </a:p>
          <a:p>
            <a:pPr marL="857250" indent="-857250">
              <a:buFont typeface="+mj-lt"/>
              <a:buAutoNum type="romanUcPeriod"/>
            </a:pPr>
            <a:r>
              <a:rPr lang="en-US" dirty="0" err="1" smtClean="0"/>
              <a:t>Ikernels</a:t>
            </a:r>
            <a:r>
              <a:rPr lang="en-US" dirty="0" smtClean="0"/>
              <a:t> </a:t>
            </a:r>
            <a:r>
              <a:rPr lang="en-US" dirty="0" smtClean="0"/>
              <a:t>Advanced </a:t>
            </a:r>
            <a:r>
              <a:rPr lang="en-US" dirty="0"/>
              <a:t>Answer Passage </a:t>
            </a:r>
            <a:r>
              <a:rPr lang="en-US" dirty="0" err="1"/>
              <a:t>reranking</a:t>
            </a:r>
            <a:r>
              <a:rPr lang="en-US" dirty="0"/>
              <a:t> </a:t>
            </a:r>
            <a:r>
              <a:rPr lang="en-US" dirty="0" smtClean="0"/>
              <a:t>pipeline</a:t>
            </a:r>
            <a:endParaRPr lang="en-US" dirty="0" smtClean="0"/>
          </a:p>
          <a:p>
            <a:pPr marL="857250" indent="-8572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(Lab) </a:t>
            </a:r>
            <a:r>
              <a:rPr lang="en-US" b="1" dirty="0" err="1" smtClean="0">
                <a:solidFill>
                  <a:srgbClr val="FF0000"/>
                </a:solidFill>
              </a:rPr>
              <a:t>RelTextRank</a:t>
            </a:r>
            <a:r>
              <a:rPr lang="en-US" b="1" dirty="0" smtClean="0">
                <a:solidFill>
                  <a:srgbClr val="FF0000"/>
                </a:solidFill>
              </a:rPr>
              <a:t> in action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/>
              <a:t>Go to</a:t>
            </a:r>
            <a:r>
              <a:rPr lang="en-US" dirty="0">
                <a:solidFill>
                  <a:srgbClr val="000090"/>
                </a:solidFill>
              </a:rPr>
              <a:t> https://github.com/iKernels/</a:t>
            </a:r>
            <a:r>
              <a:rPr lang="en-US" dirty="0" smtClean="0">
                <a:solidFill>
                  <a:srgbClr val="000090"/>
                </a:solidFill>
              </a:rPr>
              <a:t>RelTextRank </a:t>
            </a:r>
            <a:r>
              <a:rPr lang="en-US" dirty="0" smtClean="0"/>
              <a:t>for the instructions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Li&amp;Roth</a:t>
            </a:r>
            <a:r>
              <a:rPr lang="en-US" sz="1800" dirty="0"/>
              <a:t>, 2002)  Li, </a:t>
            </a:r>
            <a:r>
              <a:rPr lang="en-US" sz="1800" dirty="0" err="1"/>
              <a:t>Xin</a:t>
            </a:r>
            <a:r>
              <a:rPr lang="en-US" sz="1800" dirty="0"/>
              <a:t>, and Dan Roth. "Learning question classifiers." Proceedings of the 19th international conference on Computational linguistics-Volume 1. Association for Computational Linguistics, 2002.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Prager</a:t>
            </a:r>
            <a:r>
              <a:rPr lang="en-US" sz="1800" dirty="0"/>
              <a:t>, 2006) </a:t>
            </a:r>
            <a:r>
              <a:rPr lang="en-US" sz="1800" dirty="0" err="1"/>
              <a:t>Prager</a:t>
            </a:r>
            <a:r>
              <a:rPr lang="en-US" sz="1800" dirty="0"/>
              <a:t>, John M. "Open-Domain Question-Answering." Foundations and trends in information retrieval 1.2 (2006): 91-231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Bunescu</a:t>
            </a:r>
            <a:r>
              <a:rPr lang="en-US" sz="1800" dirty="0"/>
              <a:t> and Huang, 2010) </a:t>
            </a:r>
            <a:r>
              <a:rPr lang="en-US" sz="1800" dirty="0" err="1"/>
              <a:t>Bunescu</a:t>
            </a:r>
            <a:r>
              <a:rPr lang="en-US" sz="1800" dirty="0"/>
              <a:t>, </a:t>
            </a:r>
            <a:r>
              <a:rPr lang="en-US" sz="1800" dirty="0" err="1"/>
              <a:t>Razvan</a:t>
            </a:r>
            <a:r>
              <a:rPr lang="en-US" sz="1800" dirty="0"/>
              <a:t>, and </a:t>
            </a:r>
            <a:r>
              <a:rPr lang="en-US" sz="1800" dirty="0" err="1"/>
              <a:t>Yunfeng</a:t>
            </a:r>
            <a:r>
              <a:rPr lang="en-US" sz="1800" dirty="0"/>
              <a:t> Huang. "Towards a general model of answer typing: Question focus identification." Proceedings of The 11th International Conference on Intelligent Text Processing and Computational Linguistics (</a:t>
            </a:r>
            <a:r>
              <a:rPr lang="en-US" sz="1800" dirty="0" err="1"/>
              <a:t>CICLing</a:t>
            </a:r>
            <a:r>
              <a:rPr lang="en-US" sz="1800" dirty="0"/>
              <a:t> 2010), RCS Volume. 2010.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Quarteroni</a:t>
            </a:r>
            <a:r>
              <a:rPr lang="en-US" sz="1800" dirty="0"/>
              <a:t> et al., 2012) Silvia </a:t>
            </a:r>
            <a:r>
              <a:rPr lang="en-US" sz="1800" dirty="0" err="1"/>
              <a:t>Quarteroni</a:t>
            </a:r>
            <a:r>
              <a:rPr lang="en-US" sz="1800" dirty="0"/>
              <a:t>, Vincenzo </a:t>
            </a:r>
            <a:r>
              <a:rPr lang="en-US" sz="1800" dirty="0" err="1"/>
              <a:t>Guerrisi</a:t>
            </a:r>
            <a:r>
              <a:rPr lang="en-US" sz="1800" dirty="0"/>
              <a:t>, and </a:t>
            </a:r>
            <a:r>
              <a:rPr lang="en-US" sz="1800" dirty="0" err="1"/>
              <a:t>Pietro</a:t>
            </a:r>
            <a:r>
              <a:rPr lang="en-US" sz="1800" dirty="0"/>
              <a:t> La Torre. 2012. Evaluating multi-focus natural </a:t>
            </a:r>
            <a:r>
              <a:rPr lang="en-US" sz="1800" dirty="0" err="1"/>
              <a:t>lan</a:t>
            </a:r>
            <a:r>
              <a:rPr lang="en-US" sz="1800" dirty="0"/>
              <a:t> </a:t>
            </a:r>
            <a:r>
              <a:rPr lang="en-US" sz="1800" dirty="0" err="1"/>
              <a:t>guage</a:t>
            </a:r>
            <a:r>
              <a:rPr lang="en-US" sz="1800" dirty="0"/>
              <a:t> queries over data services. In LREC.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Damljanovic</a:t>
            </a:r>
            <a:r>
              <a:rPr lang="en-US" sz="1800" dirty="0"/>
              <a:t> et al., 2010) </a:t>
            </a:r>
            <a:r>
              <a:rPr lang="en-US" sz="1800" dirty="0" err="1"/>
              <a:t>Danica</a:t>
            </a:r>
            <a:r>
              <a:rPr lang="en-US" sz="1800" dirty="0"/>
              <a:t> </a:t>
            </a:r>
            <a:r>
              <a:rPr lang="en-US" sz="1800" dirty="0" err="1"/>
              <a:t>Damljanovic</a:t>
            </a:r>
            <a:r>
              <a:rPr lang="en-US" sz="1800" dirty="0"/>
              <a:t>, Milan </a:t>
            </a:r>
            <a:r>
              <a:rPr lang="en-US" sz="1800" dirty="0" err="1"/>
              <a:t>Agatonovic</a:t>
            </a:r>
            <a:r>
              <a:rPr lang="en-US" sz="1800" dirty="0"/>
              <a:t>, and Hamish Cunningham. 2010. Identification of the question focus: Combining syntactic analysis and ontology- based lookup through the user interaction. In LREC.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Moschitti</a:t>
            </a:r>
            <a:r>
              <a:rPr lang="en-US" sz="1800" dirty="0"/>
              <a:t>, 2006) Efficient convolution kernels for dependency and constituent syntactic trees. In ECML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52425"/>
            <a:r>
              <a:rPr lang="en-US" sz="1800" dirty="0" smtClean="0"/>
              <a:t>(</a:t>
            </a:r>
            <a:r>
              <a:rPr lang="en-US" sz="1800" dirty="0" err="1"/>
              <a:t>Severyn</a:t>
            </a:r>
            <a:r>
              <a:rPr lang="en-US" sz="1800" dirty="0"/>
              <a:t> &amp; </a:t>
            </a:r>
            <a:r>
              <a:rPr lang="en-US" sz="1800" dirty="0" err="1"/>
              <a:t>Moschitti</a:t>
            </a:r>
            <a:r>
              <a:rPr lang="en-US" sz="1800" dirty="0"/>
              <a:t>, SIGIR2012) </a:t>
            </a:r>
            <a:r>
              <a:rPr lang="en-US" sz="1800" dirty="0" err="1"/>
              <a:t>Severyn</a:t>
            </a:r>
            <a:r>
              <a:rPr lang="en-US" sz="1800" dirty="0"/>
              <a:t>, </a:t>
            </a:r>
            <a:r>
              <a:rPr lang="en-US" sz="1800" dirty="0" err="1"/>
              <a:t>Aliaksei</a:t>
            </a:r>
            <a:r>
              <a:rPr lang="en-US" sz="1800" dirty="0"/>
              <a:t>, and Alessandro </a:t>
            </a:r>
            <a:r>
              <a:rPr lang="en-US" sz="1800" dirty="0" err="1"/>
              <a:t>Moschitti</a:t>
            </a:r>
            <a:r>
              <a:rPr lang="en-US" sz="1800" dirty="0"/>
              <a:t>. "Structural relationships for large-scale learning of answer re-ranking." Proceedings of the 35th international ACM SIGIR conference on Research and development in information retrieval. ACM, 2012.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Severyn</a:t>
            </a:r>
            <a:r>
              <a:rPr lang="en-US" sz="1800" dirty="0"/>
              <a:t> et al., 2013) </a:t>
            </a:r>
            <a:r>
              <a:rPr lang="en-US" sz="1800" dirty="0" err="1"/>
              <a:t>Severyn</a:t>
            </a:r>
            <a:r>
              <a:rPr lang="en-US" sz="1800" dirty="0"/>
              <a:t>, </a:t>
            </a:r>
            <a:r>
              <a:rPr lang="en-US" sz="1800" dirty="0" err="1"/>
              <a:t>Aliaksei</a:t>
            </a:r>
            <a:r>
              <a:rPr lang="en-US" sz="1800" dirty="0"/>
              <a:t>, Massimo Nicosia, and Alessandro </a:t>
            </a:r>
            <a:r>
              <a:rPr lang="en-US" sz="1800" dirty="0" err="1"/>
              <a:t>Moschitti</a:t>
            </a:r>
            <a:r>
              <a:rPr lang="en-US" sz="1800" dirty="0"/>
              <a:t>. "Learning Adaptable Patterns for Passage </a:t>
            </a:r>
            <a:r>
              <a:rPr lang="en-US" sz="1800" dirty="0" err="1"/>
              <a:t>Reranking</a:t>
            </a:r>
            <a:r>
              <a:rPr lang="en-US" sz="1800" dirty="0"/>
              <a:t>." </a:t>
            </a:r>
            <a:r>
              <a:rPr lang="en-US" sz="1800" dirty="0" err="1"/>
              <a:t>CoNLL</a:t>
            </a:r>
            <a:r>
              <a:rPr lang="en-US" sz="1800" dirty="0"/>
              <a:t>. 2013.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Severyn</a:t>
            </a:r>
            <a:r>
              <a:rPr lang="en-US" sz="1800" dirty="0"/>
              <a:t>, 2015) </a:t>
            </a:r>
            <a:r>
              <a:rPr lang="en-US" sz="1800" dirty="0" err="1"/>
              <a:t>Modelling</a:t>
            </a:r>
            <a:r>
              <a:rPr lang="en-US" sz="1800" dirty="0"/>
              <a:t> input texts: from Tree Kernels to Deep Learning, PhD thesis, UNITN, April 2015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Tymoshenko</a:t>
            </a:r>
            <a:r>
              <a:rPr lang="en-US" sz="1800" dirty="0"/>
              <a:t> and </a:t>
            </a:r>
            <a:r>
              <a:rPr lang="en-US" sz="1800" dirty="0" err="1"/>
              <a:t>Moschitti</a:t>
            </a:r>
            <a:r>
              <a:rPr lang="en-US" sz="1800" dirty="0"/>
              <a:t>, 2015) </a:t>
            </a:r>
            <a:r>
              <a:rPr lang="en-US" sz="1800" dirty="0" err="1"/>
              <a:t>Tymoshenko</a:t>
            </a:r>
            <a:r>
              <a:rPr lang="en-US" sz="1800" dirty="0"/>
              <a:t>, Kateryna, and Alessandro </a:t>
            </a:r>
            <a:r>
              <a:rPr lang="en-US" sz="1800" dirty="0" err="1"/>
              <a:t>Moschitti</a:t>
            </a:r>
            <a:r>
              <a:rPr lang="en-US" sz="1800" dirty="0"/>
              <a:t>. "Assessing the Impact of Syntactic and Semantic Structures for Answer Passages </a:t>
            </a:r>
            <a:r>
              <a:rPr lang="en-US" sz="1800" dirty="0" err="1"/>
              <a:t>Reranking</a:t>
            </a:r>
            <a:r>
              <a:rPr lang="en-US" sz="1800" dirty="0"/>
              <a:t>." Proceedings of the 24th ACM International on Conference on Information and Knowledge Management. ACM, 2015.</a:t>
            </a:r>
          </a:p>
          <a:p>
            <a:pPr marL="352425" indent="-352425"/>
            <a:r>
              <a:rPr lang="en-US" sz="1800" dirty="0"/>
              <a:t>(Croce et al., 2011) Croce, </a:t>
            </a:r>
            <a:r>
              <a:rPr lang="en-US" sz="1800" dirty="0" err="1"/>
              <a:t>Danilo</a:t>
            </a:r>
            <a:r>
              <a:rPr lang="en-US" sz="1800" dirty="0"/>
              <a:t>, Alessandro </a:t>
            </a:r>
            <a:r>
              <a:rPr lang="en-US" sz="1800" dirty="0" err="1"/>
              <a:t>Moschitti</a:t>
            </a:r>
            <a:r>
              <a:rPr lang="en-US" sz="1800" dirty="0"/>
              <a:t>, and Roberto </a:t>
            </a:r>
            <a:r>
              <a:rPr lang="en-US" sz="1800" dirty="0" err="1"/>
              <a:t>Basili</a:t>
            </a:r>
            <a:r>
              <a:rPr lang="en-US" sz="1800" dirty="0"/>
              <a:t>. "Structured lexical similarity via convolution kernels on dependency trees." Proceedings of the Conference on Empirical Methods in Natural Language Processing. Association for Computational Linguistics, 2011.</a:t>
            </a:r>
          </a:p>
          <a:p>
            <a:pPr marL="352425" indent="-352425"/>
            <a:r>
              <a:rPr lang="en-US" sz="1800" dirty="0"/>
              <a:t>(</a:t>
            </a:r>
            <a:r>
              <a:rPr lang="en-US" sz="1800" dirty="0" err="1"/>
              <a:t>Tymoshenko</a:t>
            </a:r>
            <a:r>
              <a:rPr lang="en-US" sz="1800" dirty="0"/>
              <a:t> and </a:t>
            </a:r>
            <a:r>
              <a:rPr lang="en-US" sz="1800" dirty="0" err="1"/>
              <a:t>Moschitti</a:t>
            </a:r>
            <a:r>
              <a:rPr lang="en-US" sz="1800" dirty="0"/>
              <a:t>, 2014) </a:t>
            </a:r>
            <a:r>
              <a:rPr lang="en-US" sz="1800" dirty="0" err="1"/>
              <a:t>Tymoshenko</a:t>
            </a:r>
            <a:r>
              <a:rPr lang="en-US" sz="1800" dirty="0"/>
              <a:t>, Kateryna, Alessandro </a:t>
            </a:r>
            <a:r>
              <a:rPr lang="en-US" sz="1800" dirty="0" err="1"/>
              <a:t>Moschitti</a:t>
            </a:r>
            <a:r>
              <a:rPr lang="en-US" sz="1800" dirty="0"/>
              <a:t>, and </a:t>
            </a:r>
            <a:r>
              <a:rPr lang="en-US" sz="1800" dirty="0" err="1"/>
              <a:t>Aliaksei</a:t>
            </a:r>
            <a:r>
              <a:rPr lang="en-US" sz="1800" dirty="0"/>
              <a:t> </a:t>
            </a:r>
            <a:r>
              <a:rPr lang="en-US" sz="1800" dirty="0" err="1"/>
              <a:t>Severyn</a:t>
            </a:r>
            <a:r>
              <a:rPr lang="en-US" sz="1800" dirty="0"/>
              <a:t>. "Encoding Semantic Resources in Syntactic Structures for Passage </a:t>
            </a:r>
            <a:r>
              <a:rPr lang="en-US" sz="1800" dirty="0" err="1"/>
              <a:t>Reranking</a:t>
            </a:r>
            <a:r>
              <a:rPr lang="en-US" sz="1800" dirty="0"/>
              <a:t>." EACL. 2014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3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52425"/>
            <a:r>
              <a:rPr lang="en-US" sz="1600" dirty="0" smtClean="0"/>
              <a:t>(</a:t>
            </a:r>
            <a:r>
              <a:rPr lang="en-US" sz="1600" dirty="0"/>
              <a:t>Wang, 2007) Wang, </a:t>
            </a:r>
            <a:r>
              <a:rPr lang="en-US" sz="1600" dirty="0" err="1"/>
              <a:t>Mengqiu</a:t>
            </a:r>
            <a:r>
              <a:rPr lang="en-US" sz="1600" dirty="0"/>
              <a:t>, Noah A. Smith, and Teruko </a:t>
            </a:r>
            <a:r>
              <a:rPr lang="en-US" sz="1600" dirty="0" err="1"/>
              <a:t>Mitamura</a:t>
            </a:r>
            <a:r>
              <a:rPr lang="en-US" sz="1600" dirty="0"/>
              <a:t>. "What is the Jeopardy Model? A Quasi-Synchronous Grammar for QA." EMNLP-</a:t>
            </a:r>
            <a:r>
              <a:rPr lang="en-US" sz="1600" dirty="0" err="1"/>
              <a:t>CoNLL</a:t>
            </a:r>
            <a:r>
              <a:rPr lang="en-US" sz="1600" dirty="0"/>
              <a:t>. Vol. 7. 2007.</a:t>
            </a:r>
          </a:p>
          <a:p>
            <a:pPr marL="352425" indent="-352425"/>
            <a:r>
              <a:rPr lang="en-US" sz="1600" dirty="0"/>
              <a:t>(</a:t>
            </a:r>
            <a:r>
              <a:rPr lang="en-US" sz="1600" dirty="0" err="1"/>
              <a:t>Heilman</a:t>
            </a:r>
            <a:r>
              <a:rPr lang="en-US" sz="1600" dirty="0"/>
              <a:t> &amp; Smith, 2010) </a:t>
            </a:r>
            <a:r>
              <a:rPr lang="en-US" sz="1600" dirty="0" err="1"/>
              <a:t>Heilman</a:t>
            </a:r>
            <a:r>
              <a:rPr lang="en-US" sz="1600" dirty="0"/>
              <a:t>, Michael, and Noah A. Smith. "Tree edit models for recognizing textual entailments, paraphrases, and answers to questions." Human Language Technologies: The 2010 Annual Conference of the North American Chapter of the Association for Computational Linguistics. Association for Computational Linguistics, 2010.</a:t>
            </a:r>
          </a:p>
          <a:p>
            <a:pPr marL="352425" indent="-352425"/>
            <a:r>
              <a:rPr lang="en-US" sz="1600" dirty="0"/>
              <a:t>(Wang &amp; Manning, 2010) Wang, </a:t>
            </a:r>
            <a:r>
              <a:rPr lang="en-US" sz="1600" dirty="0" err="1"/>
              <a:t>Mengqiu</a:t>
            </a:r>
            <a:r>
              <a:rPr lang="en-US" sz="1600" dirty="0"/>
              <a:t>, and Christopher D. Manning. "Probabilistic tree-edit models with structured latent variables for textual entailment and question answering." Proceedings of the 23rd International Conference on Computational Linguistics. Association for Computational Linguistics, 2010.</a:t>
            </a:r>
          </a:p>
          <a:p>
            <a:pPr marL="352425" indent="-352425"/>
            <a:r>
              <a:rPr lang="en-US" sz="1600" dirty="0"/>
              <a:t>(Yao et al., 2013) Yao, </a:t>
            </a:r>
            <a:r>
              <a:rPr lang="en-US" sz="1600" dirty="0" err="1"/>
              <a:t>Xuchen</a:t>
            </a:r>
            <a:r>
              <a:rPr lang="en-US" sz="1600" dirty="0"/>
              <a:t>, et al. "Answer Extraction as Sequence Tagging with Tree Edit Distance." HLT-NAACL. 2013.</a:t>
            </a:r>
          </a:p>
          <a:p>
            <a:pPr marL="352425" indent="-352425"/>
            <a:r>
              <a:rPr lang="en-US" sz="1600" dirty="0"/>
              <a:t>(</a:t>
            </a:r>
            <a:r>
              <a:rPr lang="en-US" sz="1600" dirty="0" err="1"/>
              <a:t>Severyn</a:t>
            </a:r>
            <a:r>
              <a:rPr lang="en-US" sz="1600" dirty="0"/>
              <a:t> &amp; </a:t>
            </a:r>
            <a:r>
              <a:rPr lang="en-US" sz="1600" dirty="0" err="1"/>
              <a:t>Moschitti</a:t>
            </a:r>
            <a:r>
              <a:rPr lang="en-US" sz="1600" dirty="0"/>
              <a:t>, 2015) </a:t>
            </a:r>
            <a:r>
              <a:rPr lang="en-US" sz="1600" dirty="0" err="1"/>
              <a:t>Severyn</a:t>
            </a:r>
            <a:r>
              <a:rPr lang="en-US" sz="1600" dirty="0"/>
              <a:t>, </a:t>
            </a:r>
            <a:r>
              <a:rPr lang="en-US" sz="1600" dirty="0" err="1"/>
              <a:t>Aliaksei</a:t>
            </a:r>
            <a:r>
              <a:rPr lang="en-US" sz="1600" dirty="0"/>
              <a:t>, and Alessandro </a:t>
            </a:r>
            <a:r>
              <a:rPr lang="en-US" sz="1600" dirty="0" err="1"/>
              <a:t>Moschitti</a:t>
            </a:r>
            <a:r>
              <a:rPr lang="en-US" sz="1600" dirty="0"/>
              <a:t>. "Learning to rank short text pairs with convolutional deep neural networks." Proceedings of the 38th International ACM SIGIR Conference on Research and Development in Information Retrieval. ACM, 2015.</a:t>
            </a:r>
          </a:p>
          <a:p>
            <a:pPr marL="352425" indent="-352425"/>
            <a:r>
              <a:rPr lang="en-US" sz="1600" dirty="0"/>
              <a:t>(Wang and Nyberg, 2015) Wang, Di, and Eric Nyberg. "A long short-term memory model for answer sentence selection in question answering." ACL, July (2015).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5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52425"/>
            <a:r>
              <a:rPr lang="en-US" sz="1600" dirty="0"/>
              <a:t>(</a:t>
            </a:r>
            <a:r>
              <a:rPr lang="en-US" sz="1600" dirty="0" err="1"/>
              <a:t>Bordes</a:t>
            </a:r>
            <a:r>
              <a:rPr lang="en-US" sz="1600" dirty="0"/>
              <a:t> et al. 2014) </a:t>
            </a:r>
            <a:r>
              <a:rPr lang="en-US" sz="1600" dirty="0" err="1"/>
              <a:t>Bordes</a:t>
            </a:r>
            <a:r>
              <a:rPr lang="en-US" sz="1600" dirty="0"/>
              <a:t>, Antoine, </a:t>
            </a:r>
            <a:r>
              <a:rPr lang="en-US" sz="1600" dirty="0" err="1"/>
              <a:t>Sumit</a:t>
            </a:r>
            <a:r>
              <a:rPr lang="en-US" sz="1600" dirty="0"/>
              <a:t> Chopra, and Jason Weston. "Question Answering with </a:t>
            </a:r>
            <a:r>
              <a:rPr lang="en-US" sz="1600" dirty="0" err="1"/>
              <a:t>Subgraph</a:t>
            </a:r>
            <a:r>
              <a:rPr lang="en-US" sz="1600" dirty="0"/>
              <a:t> </a:t>
            </a:r>
            <a:r>
              <a:rPr lang="en-US" sz="1600" dirty="0" err="1"/>
              <a:t>Embeddings</a:t>
            </a:r>
            <a:r>
              <a:rPr lang="en-US" sz="1600" dirty="0"/>
              <a:t>." EMNLP 2014.</a:t>
            </a:r>
          </a:p>
          <a:p>
            <a:pPr marL="352425" indent="-352425"/>
            <a:r>
              <a:rPr lang="en-US" sz="1600" dirty="0" smtClean="0"/>
              <a:t>(</a:t>
            </a:r>
            <a:r>
              <a:rPr lang="en-US" sz="1600" dirty="0" err="1" smtClean="0"/>
              <a:t>Tymoshenko</a:t>
            </a:r>
            <a:r>
              <a:rPr lang="en-US" sz="1600" dirty="0" smtClean="0"/>
              <a:t> et al, 2016a)</a:t>
            </a:r>
            <a:r>
              <a:rPr lang="en-US" sz="1600" dirty="0"/>
              <a:t> </a:t>
            </a:r>
            <a:r>
              <a:rPr lang="en-US" sz="1600" dirty="0" err="1"/>
              <a:t>Tymoshenko</a:t>
            </a:r>
            <a:r>
              <a:rPr lang="en-US" sz="1600" dirty="0"/>
              <a:t>, Kateryna, Daniele </a:t>
            </a:r>
            <a:r>
              <a:rPr lang="en-US" sz="1600" dirty="0" err="1"/>
              <a:t>Bonadiman</a:t>
            </a:r>
            <a:r>
              <a:rPr lang="en-US" sz="1600" dirty="0"/>
              <a:t>, and Alessandro </a:t>
            </a:r>
            <a:r>
              <a:rPr lang="en-US" sz="1600" dirty="0" err="1"/>
              <a:t>Moschitti</a:t>
            </a:r>
            <a:r>
              <a:rPr lang="en-US" sz="1600" dirty="0"/>
              <a:t>. "Convolutional Neural Networks vs. Convolution Kernels: Feature Engineering for Answer Sentence </a:t>
            </a:r>
            <a:r>
              <a:rPr lang="en-US" sz="1600" dirty="0" err="1"/>
              <a:t>Reranking</a:t>
            </a:r>
            <a:r>
              <a:rPr lang="en-US" sz="1600" dirty="0"/>
              <a:t>." Proceedings of NAACL-HLT. 2016.</a:t>
            </a:r>
            <a:endParaRPr lang="en-US" sz="1600" dirty="0" smtClean="0"/>
          </a:p>
          <a:p>
            <a:pPr marL="352425" indent="-352425"/>
            <a:r>
              <a:rPr lang="en-US" sz="1600" dirty="0"/>
              <a:t>(</a:t>
            </a:r>
            <a:r>
              <a:rPr lang="en-US" sz="1600" dirty="0" err="1"/>
              <a:t>Tymoshenko</a:t>
            </a:r>
            <a:r>
              <a:rPr lang="en-US" sz="1600" dirty="0"/>
              <a:t> et al, </a:t>
            </a:r>
            <a:r>
              <a:rPr lang="en-US" sz="1600" dirty="0" smtClean="0"/>
              <a:t>2016b</a:t>
            </a:r>
            <a:r>
              <a:rPr lang="en-US" sz="1600" dirty="0"/>
              <a:t>) </a:t>
            </a:r>
            <a:r>
              <a:rPr lang="en-US" sz="1600" dirty="0" err="1"/>
              <a:t>Tymoshenko</a:t>
            </a:r>
            <a:r>
              <a:rPr lang="en-US" sz="1600" dirty="0"/>
              <a:t>, Kateryna, Daniele </a:t>
            </a:r>
            <a:r>
              <a:rPr lang="en-US" sz="1600" dirty="0" err="1"/>
              <a:t>Bonadiman</a:t>
            </a:r>
            <a:r>
              <a:rPr lang="en-US" sz="1600" dirty="0"/>
              <a:t>, and Alessandro </a:t>
            </a:r>
            <a:r>
              <a:rPr lang="en-US" sz="1600" dirty="0" err="1"/>
              <a:t>Moschitti</a:t>
            </a:r>
            <a:r>
              <a:rPr lang="en-US" sz="1600" dirty="0"/>
              <a:t>. "Learning to Rank Non-Factoid Answers: Comment Selection in Web Forums." Proceedings of the 25th ACM International on Conference on Information and Knowledge Management. ACM, 2016</a:t>
            </a:r>
            <a:r>
              <a:rPr lang="en-US" sz="1600" dirty="0" smtClean="0"/>
              <a:t>.</a:t>
            </a:r>
          </a:p>
          <a:p>
            <a:pPr marL="352425" indent="-352425"/>
            <a:r>
              <a:rPr lang="en-US" sz="1600" dirty="0"/>
              <a:t>(</a:t>
            </a:r>
            <a:r>
              <a:rPr lang="en-US" sz="1600" dirty="0" err="1"/>
              <a:t>Rajpurkar</a:t>
            </a:r>
            <a:r>
              <a:rPr lang="en-US" sz="1600" dirty="0"/>
              <a:t> et al., 2016) </a:t>
            </a:r>
            <a:r>
              <a:rPr lang="en-US" sz="1600" dirty="0" err="1"/>
              <a:t>Rajpurkar</a:t>
            </a:r>
            <a:r>
              <a:rPr lang="en-US" sz="1600" dirty="0"/>
              <a:t>, </a:t>
            </a:r>
            <a:r>
              <a:rPr lang="en-US" sz="1600" dirty="0" err="1"/>
              <a:t>Pranav</a:t>
            </a:r>
            <a:r>
              <a:rPr lang="en-US" sz="1600" dirty="0"/>
              <a:t>, </a:t>
            </a:r>
            <a:r>
              <a:rPr lang="en-US" sz="1600" dirty="0" err="1"/>
              <a:t>Jian</a:t>
            </a:r>
            <a:r>
              <a:rPr lang="en-US" sz="1600" dirty="0"/>
              <a:t> Zhang, Konstantin </a:t>
            </a:r>
            <a:r>
              <a:rPr lang="en-US" sz="1600" dirty="0" err="1"/>
              <a:t>Lopyrev</a:t>
            </a:r>
            <a:r>
              <a:rPr lang="en-US" sz="1600" dirty="0"/>
              <a:t>, and Percy Liang. "</a:t>
            </a:r>
            <a:r>
              <a:rPr lang="en-US" sz="1600" dirty="0" err="1"/>
              <a:t>SQuAD</a:t>
            </a:r>
            <a:r>
              <a:rPr lang="en-US" sz="1600" dirty="0"/>
              <a:t>: 100,000+ Questions for Machine Comprehension of Text." ACL 2016</a:t>
            </a:r>
          </a:p>
          <a:p>
            <a:pPr marL="352425" indent="-352425"/>
            <a:r>
              <a:rPr lang="en-US" sz="1600" dirty="0"/>
              <a:t>(Nguyen, Tri, et al., 2016) Nguyen, Tri, Mir Rosenberg, Xia Song, </a:t>
            </a:r>
            <a:r>
              <a:rPr lang="en-US" sz="1600" dirty="0" err="1"/>
              <a:t>Jianfeng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</a:t>
            </a:r>
            <a:r>
              <a:rPr lang="en-US" sz="1600" dirty="0" err="1"/>
              <a:t>Saurabh</a:t>
            </a:r>
            <a:r>
              <a:rPr lang="en-US" sz="1600" dirty="0"/>
              <a:t> </a:t>
            </a:r>
            <a:r>
              <a:rPr lang="en-US" sz="1600" dirty="0" err="1"/>
              <a:t>Tiwary</a:t>
            </a:r>
            <a:r>
              <a:rPr lang="en-US" sz="1600" dirty="0"/>
              <a:t>, </a:t>
            </a:r>
            <a:r>
              <a:rPr lang="en-US" sz="1600" dirty="0" err="1"/>
              <a:t>Rangan</a:t>
            </a:r>
            <a:r>
              <a:rPr lang="en-US" sz="1600" dirty="0"/>
              <a:t> </a:t>
            </a:r>
            <a:r>
              <a:rPr lang="en-US" sz="1600" dirty="0" err="1"/>
              <a:t>Majumder</a:t>
            </a:r>
            <a:r>
              <a:rPr lang="en-US" sz="1600" dirty="0"/>
              <a:t>, and Li Deng. "MS MARCO: A Human Generated </a:t>
            </a:r>
            <a:r>
              <a:rPr lang="en-US" sz="1600" dirty="0" err="1"/>
              <a:t>MAchine</a:t>
            </a:r>
            <a:r>
              <a:rPr lang="en-US" sz="1600" dirty="0"/>
              <a:t> Reading </a:t>
            </a:r>
            <a:r>
              <a:rPr lang="en-US" sz="1600" dirty="0" err="1"/>
              <a:t>COmprehension</a:t>
            </a:r>
            <a:r>
              <a:rPr lang="en-US" sz="1600" dirty="0"/>
              <a:t> Dataset." NIPS </a:t>
            </a:r>
            <a:r>
              <a:rPr lang="en-US" sz="1600" dirty="0" smtClean="0"/>
              <a:t>2016</a:t>
            </a:r>
          </a:p>
          <a:p>
            <a:pPr marL="352425" indent="-352425"/>
            <a:r>
              <a:rPr lang="en-US" sz="1600" dirty="0"/>
              <a:t>(Croce et al., 2011) Croce, </a:t>
            </a:r>
            <a:r>
              <a:rPr lang="en-US" sz="1600" dirty="0" err="1"/>
              <a:t>Danilo</a:t>
            </a:r>
            <a:r>
              <a:rPr lang="en-US" sz="1600" dirty="0"/>
              <a:t>, Alessandro </a:t>
            </a:r>
            <a:r>
              <a:rPr lang="en-US" sz="1600" dirty="0" err="1"/>
              <a:t>Moschitti</a:t>
            </a:r>
            <a:r>
              <a:rPr lang="en-US" sz="1600" dirty="0"/>
              <a:t>, and Roberto </a:t>
            </a:r>
            <a:r>
              <a:rPr lang="en-US" sz="1600" dirty="0" err="1"/>
              <a:t>Basili</a:t>
            </a:r>
            <a:r>
              <a:rPr lang="en-US" sz="1600" dirty="0"/>
              <a:t>. "Semantic convolution kernels over dependency trees: smoothed partial tree kernel." Proceedings of the 20th ACM international conference on Information and knowledge management. ACM, 2011.</a:t>
            </a:r>
            <a:endParaRPr lang="en-US" sz="16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3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5" name="AutoShape 1"/>
          <p:cNvSpPr>
            <a:spLocks noChangeArrowheads="1"/>
          </p:cNvSpPr>
          <p:nvPr/>
        </p:nvSpPr>
        <p:spPr bwMode="auto">
          <a:xfrm>
            <a:off x="163512" y="3703637"/>
            <a:ext cx="2743200" cy="1219200"/>
          </a:xfrm>
          <a:prstGeom prst="roundRect">
            <a:avLst>
              <a:gd name="adj" fmla="val 16667"/>
            </a:avLst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t" anchorCtr="0">
            <a:normAutofit fontScale="92500"/>
          </a:bodyPr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(See QALD challenge http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://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qald.sebastianwalter.org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/)</a:t>
            </a:r>
            <a:endParaRPr lang="en-US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3897312" y="6751637"/>
            <a:ext cx="2895600" cy="457201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 dirty="0" err="1">
                <a:solidFill>
                  <a:srgbClr val="008000"/>
                </a:solidFill>
                <a:cs typeface="Microsoft YaHei" charset="0"/>
              </a:rPr>
              <a:t>dbpedia:Astrodome</a:t>
            </a:r>
            <a:endParaRPr lang="en-US" b="1" dirty="0">
              <a:solidFill>
                <a:srgbClr val="008000"/>
              </a:solidFill>
              <a:cs typeface="Microsoft YaHei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5192712" y="1798637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  <a:r>
              <a:rPr lang="en-US" sz="4000" dirty="0"/>
              <a:t> </a:t>
            </a:r>
            <a:r>
              <a:rPr lang="en-US" dirty="0" smtClean="0"/>
              <a:t>on Knowledge Bases (KB)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3932237"/>
            <a:ext cx="167009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70"/>
          <a:stretch>
            <a:fillRect/>
          </a:stretch>
        </p:blipFill>
        <p:spPr bwMode="auto">
          <a:xfrm>
            <a:off x="5421312" y="3551237"/>
            <a:ext cx="1025567" cy="70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46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68912" y="4313237"/>
            <a:ext cx="1219200" cy="883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13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b="1" dirty="0" smtClean="0">
                <a:solidFill>
                  <a:srgbClr val="DC2300"/>
                </a:solidFill>
              </a:rPr>
              <a:t>Freebase</a:t>
            </a:r>
          </a:p>
          <a:p>
            <a:pPr algn="ctr">
              <a:spcAft>
                <a:spcPts val="1013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1400" b="1" dirty="0" smtClean="0">
                <a:solidFill>
                  <a:srgbClr val="DC2300"/>
                </a:solidFill>
              </a:rPr>
              <a:t>(not active anymore)</a:t>
            </a:r>
            <a:endParaRPr lang="en-US" sz="1400" b="1" dirty="0">
              <a:solidFill>
                <a:srgbClr val="DC2300"/>
              </a:solidFill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2678112" y="2789237"/>
            <a:ext cx="4648200" cy="2895600"/>
          </a:xfrm>
          <a:prstGeom prst="cloud">
            <a:avLst/>
          </a:prstGeom>
          <a:noFill/>
          <a:ln w="28575" cap="flat" cmpd="sng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endParaRPr lang="en-US" sz="220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9712" y="3246437"/>
            <a:ext cx="199368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Large-scale KBs</a:t>
            </a:r>
            <a:endParaRPr lang="en-US" b="1" u="sng" dirty="0"/>
          </a:p>
        </p:txBody>
      </p:sp>
      <p:cxnSp>
        <p:nvCxnSpPr>
          <p:cNvPr id="65" name="Straight Arrow Connector 64"/>
          <p:cNvCxnSpPr/>
          <p:nvPr/>
        </p:nvCxnSpPr>
        <p:spPr bwMode="auto">
          <a:xfrm>
            <a:off x="5192712" y="5761037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163512" y="1951037"/>
            <a:ext cx="389117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Convert the question to a query…</a:t>
            </a:r>
            <a:endParaRPr lang="en-US" b="1" u="sng" dirty="0"/>
          </a:p>
        </p:txBody>
      </p:sp>
      <p:sp>
        <p:nvSpPr>
          <p:cNvPr id="19" name="AutoShape 1"/>
          <p:cNvSpPr>
            <a:spLocks noChangeArrowheads="1"/>
          </p:cNvSpPr>
          <p:nvPr/>
        </p:nvSpPr>
        <p:spPr bwMode="auto">
          <a:xfrm>
            <a:off x="163512" y="2332037"/>
            <a:ext cx="2743200" cy="1600200"/>
          </a:xfrm>
          <a:prstGeom prst="roundRect">
            <a:avLst>
              <a:gd name="adj" fmla="val 16667"/>
            </a:avLst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t" anchorCtr="0">
            <a:normAutofit fontScale="92500" lnSpcReduction="10000"/>
          </a:bodyPr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SELECT 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?s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 WHERE </a:t>
            </a: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{</a:t>
            </a:r>
            <a:endParaRPr lang="en-US" dirty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?s 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rdf:type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b="1" dirty="0" err="1">
                <a:solidFill>
                  <a:srgbClr val="243460"/>
                </a:solidFill>
                <a:cs typeface="Microsoft YaHei" charset="0"/>
              </a:rPr>
              <a:t>owl:Stadium</a:t>
            </a:r>
            <a:r>
              <a:rPr lang="en-US" dirty="0">
                <a:solidFill>
                  <a:srgbClr val="243460"/>
                </a:solidFill>
                <a:cs typeface="Microsoft YaHei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.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?s 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foaf:nick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“Eighth Wonder of the </a:t>
            </a:r>
            <a:r>
              <a:rPr lang="en-US" b="1" dirty="0" err="1">
                <a:solidFill>
                  <a:srgbClr val="243460"/>
                </a:solidFill>
                <a:cs typeface="Microsoft YaHei" charset="0"/>
              </a:rPr>
              <a:t>World”@en</a:t>
            </a:r>
            <a:r>
              <a:rPr lang="en-US" dirty="0">
                <a:solidFill>
                  <a:srgbClr val="243460"/>
                </a:solidFill>
                <a:cs typeface="Microsoft YaHei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049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539750" y="342903"/>
            <a:ext cx="9070975" cy="630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760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z="5400" b="1" dirty="0"/>
              <a:t>Thank </a:t>
            </a:r>
            <a:r>
              <a:rPr lang="en-US" sz="5400" b="1" dirty="0" smtClean="0"/>
              <a:t>You!</a:t>
            </a:r>
            <a:endParaRPr lang="en-US" sz="5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624DE451-52B5-E849-9B82-842272416103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ECB4FB-2D75-C643-9DAA-BD17EFCEE1A7}" type="slidenum">
              <a:rPr lang="en-US"/>
              <a:pPr>
                <a:defRPr/>
              </a:pPr>
              <a:t>161</a:t>
            </a:fld>
            <a:endParaRPr lang="en-US"/>
          </a:p>
        </p:txBody>
      </p:sp>
      <p:sp>
        <p:nvSpPr>
          <p:cNvPr id="552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State of the art in Answer Selection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03242" y="1263655"/>
            <a:ext cx="9070975" cy="5386387"/>
          </a:xfrm>
          <a:noFill/>
          <a:ln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01" tIns="45701" rIns="91401" bIns="45701" numCol="1" anchor="t" anchorCtr="0" compatLnSpc="1">
            <a:prstTxWarp prst="textNoShape">
              <a:avLst/>
            </a:prstTxWarp>
          </a:bodyPr>
          <a:lstStyle/>
          <a:p>
            <a:pPr marL="392237" indent="-392237" defTabSz="456958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SzPct val="73000"/>
              <a:buBlip>
                <a:blip r:embed="rId3"/>
              </a:buBlip>
            </a:pP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Quasi-synchronous grammars (Wang, 2007)</a:t>
            </a:r>
          </a:p>
          <a:p>
            <a:pPr marL="392237" indent="-392237" defTabSz="456958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SzPct val="73000"/>
              <a:buBlip>
                <a:blip r:embed="rId3"/>
              </a:buBlip>
            </a:pP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Tree Edit Distance (</a:t>
            </a:r>
            <a:r>
              <a:rPr lang="en-US" sz="3000" dirty="0" err="1">
                <a:solidFill>
                  <a:schemeClr val="tx1"/>
                </a:solidFill>
                <a:ea typeface="ＭＳ Ｐゴシック" pitchFamily="-110" charset="-128"/>
              </a:rPr>
              <a:t>Heilman</a:t>
            </a: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 &amp; Smith, 2010)</a:t>
            </a:r>
          </a:p>
          <a:p>
            <a:pPr marL="392237" indent="-392237" defTabSz="456958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SzPct val="73000"/>
              <a:buBlip>
                <a:blip r:embed="rId3"/>
              </a:buBlip>
            </a:pP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Probabilistic model to learn TED transformations on dependency trees (Wang &amp; Manning, 2010)</a:t>
            </a:r>
          </a:p>
          <a:p>
            <a:pPr marL="392237" indent="-392237" defTabSz="456958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SzPct val="73000"/>
              <a:buBlip>
                <a:blip r:embed="rId3"/>
              </a:buBlip>
            </a:pP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CRF + TED features (Yao et al., 2013)</a:t>
            </a:r>
          </a:p>
          <a:p>
            <a:pPr marL="392237" indent="-392237" defTabSz="456958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SzPct val="73000"/>
              <a:buBlip>
                <a:blip r:embed="rId3"/>
              </a:buBlip>
            </a:pP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SVM + shallow parse tree representation </a:t>
            </a:r>
            <a:r>
              <a:rPr lang="en-US" sz="3000" dirty="0"/>
              <a:t>(</a:t>
            </a:r>
            <a:r>
              <a:rPr lang="en-US" sz="3000" dirty="0" err="1"/>
              <a:t>Severyn</a:t>
            </a:r>
            <a:r>
              <a:rPr lang="en-US" sz="3000" dirty="0"/>
              <a:t> &amp; Moschitti, 2012, 2013)</a:t>
            </a:r>
            <a:endParaRPr lang="en-US" sz="3000" dirty="0">
              <a:solidFill>
                <a:schemeClr val="tx1"/>
              </a:solidFill>
              <a:ea typeface="ＭＳ Ｐゴシック" pitchFamily="-110" charset="-128"/>
            </a:endParaRPr>
          </a:p>
          <a:p>
            <a:pPr marL="392237" lvl="1" indent="-392237" defTabSz="456958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SzPct val="73000"/>
              <a:buBlip>
                <a:blip r:embed="rId3"/>
              </a:buBlip>
            </a:pPr>
            <a:r>
              <a:rPr lang="en-US" sz="3000" b="1" dirty="0">
                <a:solidFill>
                  <a:schemeClr val="tx1"/>
                </a:solidFill>
                <a:ea typeface="ＭＳ Ｐゴシック" pitchFamily="-110" charset="-128"/>
              </a:rPr>
              <a:t>Neural Networks</a:t>
            </a:r>
            <a:r>
              <a:rPr lang="en-US" sz="3000" dirty="0">
                <a:solidFill>
                  <a:schemeClr val="tx1"/>
                </a:solidFill>
                <a:ea typeface="ＭＳ Ｐゴシック" pitchFamily="-110" charset="-128"/>
              </a:rPr>
              <a:t> </a:t>
            </a:r>
            <a:r>
              <a:rPr lang="en-US" sz="3000" dirty="0"/>
              <a:t>(</a:t>
            </a:r>
            <a:r>
              <a:rPr lang="en-US" sz="3000" dirty="0" err="1"/>
              <a:t>Severyn</a:t>
            </a:r>
            <a:r>
              <a:rPr lang="en-US" sz="3000" dirty="0"/>
              <a:t> &amp; Moschitti, 2015) (Wang and Nyberg, 2015)</a:t>
            </a:r>
            <a:endParaRPr lang="en-US" sz="3000" dirty="0">
              <a:solidFill>
                <a:schemeClr val="tx1"/>
              </a:solidFill>
              <a:ea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45776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35339-864E-1D4E-9FE7-ED79F8DF8383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491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LOD</a:t>
            </a:r>
            <a:r>
              <a:rPr lang="en-US" dirty="0" smtClean="0"/>
              <a:t> </a:t>
            </a:r>
            <a:r>
              <a:rPr lang="en-US" sz="4000" dirty="0">
                <a:solidFill>
                  <a:srgbClr val="000000"/>
                </a:solidFill>
              </a:rPr>
              <a:t>Contribution</a:t>
            </a:r>
          </a:p>
        </p:txBody>
      </p:sp>
      <p:graphicFrame>
        <p:nvGraphicFramePr>
          <p:cNvPr id="132099" name="Object 2"/>
          <p:cNvGraphicFramePr>
            <a:graphicFrameLocks noChangeAspect="1"/>
          </p:cNvGraphicFramePr>
          <p:nvPr/>
        </p:nvGraphicFramePr>
        <p:xfrm>
          <a:off x="1262063" y="914401"/>
          <a:ext cx="5761038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43" r:id="rId4" imgW="5765800" imgH="3530600" progId="">
                  <p:embed/>
                </p:oleObj>
              </mc:Choice>
              <mc:Fallback>
                <p:oleObj r:id="rId4" imgW="5765800" imgH="3530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914401"/>
                        <a:ext cx="5761038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0" name="Object 3"/>
          <p:cNvGraphicFramePr>
            <a:graphicFrameLocks noChangeAspect="1"/>
          </p:cNvGraphicFramePr>
          <p:nvPr/>
        </p:nvGraphicFramePr>
        <p:xfrm>
          <a:off x="1546225" y="3983038"/>
          <a:ext cx="548005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44" r:id="rId6" imgW="5486400" imgH="3581400" progId="">
                  <p:embed/>
                </p:oleObj>
              </mc:Choice>
              <mc:Fallback>
                <p:oleObj r:id="rId6" imgW="5486400" imgH="3581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3983038"/>
                        <a:ext cx="5480050" cy="357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7165977" y="4591050"/>
            <a:ext cx="2576513" cy="89535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OpenNLP pipeline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CH structure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960438" y="3186113"/>
            <a:ext cx="7086600" cy="1587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960438" y="6281738"/>
            <a:ext cx="7086600" cy="1587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7685088" y="5943604"/>
            <a:ext cx="1828800" cy="114300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Y: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YAGO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W: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WordNet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D: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DBpedia</a:t>
            </a:r>
          </a:p>
        </p:txBody>
      </p:sp>
    </p:spTree>
    <p:extLst>
      <p:ext uri="{BB962C8B-B14F-4D97-AF65-F5344CB8AC3E}">
        <p14:creationId xmlns:p14="http://schemas.microsoft.com/office/powerpoint/2010/main" val="734599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96D00B-BE06-304C-AACF-40A1FC00BD38}" type="slidenum">
              <a:rPr lang="en-US"/>
              <a:pPr>
                <a:defRPr/>
              </a:pPr>
              <a:t>163</a:t>
            </a:fld>
            <a:endParaRPr lang="en-US"/>
          </a:p>
        </p:txBody>
      </p:sp>
      <p:sp>
        <p:nvSpPr>
          <p:cNvPr id="471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Structures comparison</a:t>
            </a:r>
          </a:p>
        </p:txBody>
      </p:sp>
      <p:graphicFrame>
        <p:nvGraphicFramePr>
          <p:cNvPr id="128003" name="Object 2"/>
          <p:cNvGraphicFramePr>
            <a:graphicFrameLocks noChangeAspect="1"/>
          </p:cNvGraphicFramePr>
          <p:nvPr/>
        </p:nvGraphicFramePr>
        <p:xfrm>
          <a:off x="1455738" y="877888"/>
          <a:ext cx="6229350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5" r:id="rId4" imgW="3505200" imgH="1981200" progId="">
                  <p:embed/>
                </p:oleObj>
              </mc:Choice>
              <mc:Fallback>
                <p:oleObj r:id="rId4" imgW="35052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877888"/>
                        <a:ext cx="6229350" cy="352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4" name="Object 3"/>
          <p:cNvGraphicFramePr>
            <a:graphicFrameLocks noChangeAspect="1"/>
          </p:cNvGraphicFramePr>
          <p:nvPr/>
        </p:nvGraphicFramePr>
        <p:xfrm>
          <a:off x="1695450" y="4114800"/>
          <a:ext cx="6216650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6" r:id="rId6" imgW="3492500" imgH="1981200" progId="">
                  <p:embed/>
                </p:oleObj>
              </mc:Choice>
              <mc:Fallback>
                <p:oleObj r:id="rId6" imgW="3492500" imgH="198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114800"/>
                        <a:ext cx="6216650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7373938" y="5065713"/>
            <a:ext cx="2139950" cy="420687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Stanford pipeline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19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3E91D-40CD-BF48-89CE-BA8BAC52036D}" type="slidenum">
              <a:rPr lang="en-US"/>
              <a:pPr>
                <a:defRPr/>
              </a:pPr>
              <a:t>164</a:t>
            </a:fld>
            <a:endParaRPr lang="en-US"/>
          </a:p>
        </p:txBody>
      </p:sp>
      <p:sp>
        <p:nvSpPr>
          <p:cNvPr id="501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LOD Contribution</a:t>
            </a:r>
          </a:p>
        </p:txBody>
      </p:sp>
      <p:graphicFrame>
        <p:nvGraphicFramePr>
          <p:cNvPr id="134147" name="Object 2"/>
          <p:cNvGraphicFramePr>
            <a:graphicFrameLocks noChangeAspect="1"/>
          </p:cNvGraphicFramePr>
          <p:nvPr/>
        </p:nvGraphicFramePr>
        <p:xfrm>
          <a:off x="1262063" y="914401"/>
          <a:ext cx="5761038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91" r:id="rId4" imgW="5765800" imgH="3530600" progId="">
                  <p:embed/>
                </p:oleObj>
              </mc:Choice>
              <mc:Fallback>
                <p:oleObj r:id="rId4" imgW="5765800" imgH="3530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914401"/>
                        <a:ext cx="5761038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8" name="Object 3"/>
          <p:cNvGraphicFramePr>
            <a:graphicFrameLocks noChangeAspect="1"/>
          </p:cNvGraphicFramePr>
          <p:nvPr/>
        </p:nvGraphicFramePr>
        <p:xfrm>
          <a:off x="1546225" y="3983038"/>
          <a:ext cx="548005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92" r:id="rId6" imgW="5486400" imgH="3581400" progId="">
                  <p:embed/>
                </p:oleObj>
              </mc:Choice>
              <mc:Fallback>
                <p:oleObj r:id="rId6" imgW="5486400" imgH="3581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3983038"/>
                        <a:ext cx="5480050" cy="357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7165977" y="4591050"/>
            <a:ext cx="2576513" cy="89535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TREC QA 2002/2003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OpenNLP pipeline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CH structure</a:t>
            </a:r>
          </a:p>
          <a:p>
            <a:pPr marL="272906" indent="-272906" defTabSz="456958">
              <a:buClrTx/>
              <a:buSzTx/>
              <a:tabLst>
                <a:tab pos="723517" algn="l"/>
                <a:tab pos="1447034" algn="l"/>
                <a:tab pos="2170551" algn="l"/>
              </a:tabLst>
              <a:defRPr/>
            </a:pPr>
            <a:endParaRPr lang="en-US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960438" y="3186113"/>
            <a:ext cx="7086600" cy="1587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960438" y="6281738"/>
            <a:ext cx="7086600" cy="1587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7685088" y="5943604"/>
            <a:ext cx="1828800" cy="1143000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116254" rIns="98949" bIns="100384"/>
          <a:lstStyle/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Y: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YAGO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W: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WordNet</a:t>
            </a:r>
          </a:p>
          <a:p>
            <a:pPr marL="272906" indent="-272906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D:</a:t>
            </a:r>
            <a:r>
              <a:rPr lang="en-US">
                <a:solidFill>
                  <a:srgbClr val="000000"/>
                </a:solidFill>
                <a:cs typeface="Microsoft YaHei" charset="0"/>
              </a:rPr>
              <a:t> DBpedia</a:t>
            </a:r>
          </a:p>
        </p:txBody>
      </p:sp>
      <p:sp>
        <p:nvSpPr>
          <p:cNvPr id="50184" name="AutoShape 8"/>
          <p:cNvSpPr>
            <a:spLocks noChangeArrowheads="1"/>
          </p:cNvSpPr>
          <p:nvPr/>
        </p:nvSpPr>
        <p:spPr bwMode="auto">
          <a:xfrm>
            <a:off x="6854827" y="2165350"/>
            <a:ext cx="3116263" cy="685800"/>
          </a:xfrm>
          <a:prstGeom prst="wedgeRoundRectCallout">
            <a:avLst>
              <a:gd name="adj1" fmla="val -61782"/>
              <a:gd name="adj2" fmla="val 79639"/>
              <a:gd name="adj3" fmla="val 16667"/>
            </a:avLst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lIns="98949" tIns="69838" rIns="98949" bIns="5397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Amount of lod matches as vector features</a:t>
            </a:r>
          </a:p>
        </p:txBody>
      </p:sp>
      <p:sp>
        <p:nvSpPr>
          <p:cNvPr id="50185" name="AutoShape 9"/>
          <p:cNvSpPr>
            <a:spLocks/>
          </p:cNvSpPr>
          <p:nvPr/>
        </p:nvSpPr>
        <p:spPr bwMode="auto">
          <a:xfrm>
            <a:off x="1620838" y="1636713"/>
            <a:ext cx="457200" cy="1143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672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115892" y="1900243"/>
            <a:ext cx="165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mtClean="0"/>
              <a:t>LOD encoded </a:t>
            </a:r>
          </a:p>
          <a:p>
            <a:pPr algn="ctr" defTabSz="456958">
              <a:defRPr/>
            </a:pPr>
            <a:r>
              <a:rPr lang="en-US" smtClean="0"/>
              <a:t>into trees</a:t>
            </a:r>
          </a:p>
          <a:p>
            <a:pPr algn="ctr" defTabSz="456958">
              <a:defRPr/>
            </a:pPr>
            <a:endParaRPr lang="en-US" smtClean="0"/>
          </a:p>
        </p:txBody>
      </p:sp>
      <p:sp>
        <p:nvSpPr>
          <p:cNvPr id="50187" name="AutoShape 11"/>
          <p:cNvSpPr>
            <a:spLocks/>
          </p:cNvSpPr>
          <p:nvPr/>
        </p:nvSpPr>
        <p:spPr bwMode="auto">
          <a:xfrm>
            <a:off x="1812925" y="4716464"/>
            <a:ext cx="457200" cy="1143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672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307975" y="4979992"/>
            <a:ext cx="165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mtClean="0"/>
              <a:t>LOD encoded </a:t>
            </a:r>
          </a:p>
          <a:p>
            <a:pPr algn="ctr" defTabSz="456958">
              <a:defRPr/>
            </a:pPr>
            <a:r>
              <a:rPr lang="en-US" smtClean="0"/>
              <a:t>into trees</a:t>
            </a:r>
          </a:p>
          <a:p>
            <a:pPr algn="ctr" defTabSz="456958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00384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9C2C17-6B0A-DF40-96FA-C84FA8033072}" type="slidenum">
              <a:rPr lang="en-US"/>
              <a:pPr>
                <a:defRPr/>
              </a:pPr>
              <a:t>165</a:t>
            </a:fld>
            <a:endParaRPr lang="en-US"/>
          </a:p>
        </p:txBody>
      </p:sp>
      <p:sp>
        <p:nvSpPr>
          <p:cNvPr id="512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TREC13 benchmark</a:t>
            </a:r>
          </a:p>
        </p:txBody>
      </p:sp>
      <p:graphicFrame>
        <p:nvGraphicFramePr>
          <p:cNvPr id="136195" name="Object 2"/>
          <p:cNvGraphicFramePr>
            <a:graphicFrameLocks noChangeAspect="1"/>
          </p:cNvGraphicFramePr>
          <p:nvPr/>
        </p:nvGraphicFramePr>
        <p:xfrm>
          <a:off x="1560513" y="914401"/>
          <a:ext cx="5761038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39" r:id="rId4" imgW="2895600" imgH="1765300" progId="">
                  <p:embed/>
                </p:oleObj>
              </mc:Choice>
              <mc:Fallback>
                <p:oleObj r:id="rId4" imgW="2895600" imgH="17653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914401"/>
                        <a:ext cx="5761038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1679575" y="2178050"/>
            <a:ext cx="7086600" cy="1588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graphicFrame>
        <p:nvGraphicFramePr>
          <p:cNvPr id="136197" name="Object 4"/>
          <p:cNvGraphicFramePr>
            <a:graphicFrameLocks noChangeAspect="1"/>
          </p:cNvGraphicFramePr>
          <p:nvPr/>
        </p:nvGraphicFramePr>
        <p:xfrm>
          <a:off x="1512888" y="4249738"/>
          <a:ext cx="5761038" cy="352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840" r:id="rId6" imgW="2895600" imgH="1778000" progId="">
                  <p:embed/>
                </p:oleObj>
              </mc:Choice>
              <mc:Fallback>
                <p:oleObj r:id="rId6" imgW="2895600" imgH="1778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4249738"/>
                        <a:ext cx="5761038" cy="352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1679575" y="5526088"/>
            <a:ext cx="7086600" cy="1587"/>
          </a:xfrm>
          <a:prstGeom prst="line">
            <a:avLst/>
          </a:prstGeom>
          <a:noFill/>
          <a:ln w="5472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100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5" name="AutoShape 1"/>
          <p:cNvSpPr>
            <a:spLocks noChangeArrowheads="1"/>
          </p:cNvSpPr>
          <p:nvPr/>
        </p:nvSpPr>
        <p:spPr bwMode="auto">
          <a:xfrm>
            <a:off x="163512" y="3703637"/>
            <a:ext cx="2743200" cy="1219200"/>
          </a:xfrm>
          <a:prstGeom prst="roundRect">
            <a:avLst>
              <a:gd name="adj" fmla="val 16667"/>
            </a:avLst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t" anchorCtr="0">
            <a:normAutofit fontScale="92500"/>
          </a:bodyPr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(See QALD challenge http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://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qald.sebastianwalter.org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/)</a:t>
            </a:r>
            <a:endParaRPr lang="en-US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3897312" y="6751637"/>
            <a:ext cx="2895600" cy="457201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 dirty="0" err="1">
                <a:solidFill>
                  <a:srgbClr val="008000"/>
                </a:solidFill>
                <a:cs typeface="Microsoft YaHei" charset="0"/>
              </a:rPr>
              <a:t>dbpedia:Astrodome</a:t>
            </a:r>
            <a:endParaRPr lang="en-US" b="1" dirty="0">
              <a:solidFill>
                <a:srgbClr val="008000"/>
              </a:solidFill>
              <a:cs typeface="Microsoft YaHei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5192712" y="1798637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  <a:r>
              <a:rPr lang="en-US" sz="4000" dirty="0"/>
              <a:t> </a:t>
            </a:r>
            <a:r>
              <a:rPr lang="en-US" dirty="0" smtClean="0"/>
              <a:t>on Knowledge Bases (KB)</a:t>
            </a:r>
            <a:endParaRPr lang="en-US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2" y="3932237"/>
            <a:ext cx="167009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70"/>
          <a:stretch>
            <a:fillRect/>
          </a:stretch>
        </p:blipFill>
        <p:spPr bwMode="auto">
          <a:xfrm>
            <a:off x="5421312" y="3551237"/>
            <a:ext cx="1025567" cy="70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46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68912" y="4313237"/>
            <a:ext cx="1219200" cy="883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13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b="1" dirty="0" smtClean="0">
                <a:solidFill>
                  <a:srgbClr val="DC2300"/>
                </a:solidFill>
              </a:rPr>
              <a:t>Freebase</a:t>
            </a:r>
          </a:p>
          <a:p>
            <a:pPr algn="ctr">
              <a:spcAft>
                <a:spcPts val="1013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1400" b="1" dirty="0" smtClean="0">
                <a:solidFill>
                  <a:srgbClr val="DC2300"/>
                </a:solidFill>
              </a:rPr>
              <a:t>(not active anymore)</a:t>
            </a:r>
            <a:endParaRPr lang="en-US" sz="1400" b="1" dirty="0">
              <a:solidFill>
                <a:srgbClr val="DC2300"/>
              </a:solidFill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2678112" y="2789237"/>
            <a:ext cx="4648200" cy="2895600"/>
          </a:xfrm>
          <a:prstGeom prst="cloud">
            <a:avLst/>
          </a:prstGeom>
          <a:noFill/>
          <a:ln w="28575" cap="flat" cmpd="sng">
            <a:solidFill>
              <a:srgbClr val="FF66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</a:pPr>
            <a:endParaRPr lang="en-US" sz="220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49712" y="3246437"/>
            <a:ext cx="1993680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Large-scale KBs</a:t>
            </a:r>
            <a:endParaRPr lang="en-US" b="1" u="sng" dirty="0"/>
          </a:p>
        </p:txBody>
      </p:sp>
      <p:cxnSp>
        <p:nvCxnSpPr>
          <p:cNvPr id="65" name="Straight Arrow Connector 64"/>
          <p:cNvCxnSpPr/>
          <p:nvPr/>
        </p:nvCxnSpPr>
        <p:spPr bwMode="auto">
          <a:xfrm>
            <a:off x="5192712" y="5761037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163512" y="1951037"/>
            <a:ext cx="389117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Convert the question to a query…</a:t>
            </a:r>
            <a:endParaRPr lang="en-US" b="1" u="sng" dirty="0"/>
          </a:p>
        </p:txBody>
      </p:sp>
      <p:sp>
        <p:nvSpPr>
          <p:cNvPr id="18" name="Rectangle 17"/>
          <p:cNvSpPr/>
          <p:nvPr/>
        </p:nvSpPr>
        <p:spPr>
          <a:xfrm>
            <a:off x="5954712" y="1951037"/>
            <a:ext cx="4109719" cy="610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… or use a deep Learning approach</a:t>
            </a:r>
          </a:p>
          <a:p>
            <a:r>
              <a:rPr lang="en-US" dirty="0" smtClean="0"/>
              <a:t>for example, (</a:t>
            </a:r>
            <a:r>
              <a:rPr lang="en-US" dirty="0" err="1" smtClean="0"/>
              <a:t>Bordes</a:t>
            </a:r>
            <a:r>
              <a:rPr lang="en-US" dirty="0" smtClean="0"/>
              <a:t> et al. 2014)</a:t>
            </a:r>
            <a:endParaRPr lang="en-US" dirty="0"/>
          </a:p>
        </p:txBody>
      </p:sp>
      <p:sp>
        <p:nvSpPr>
          <p:cNvPr id="19" name="AutoShape 1"/>
          <p:cNvSpPr>
            <a:spLocks noChangeArrowheads="1"/>
          </p:cNvSpPr>
          <p:nvPr/>
        </p:nvSpPr>
        <p:spPr bwMode="auto">
          <a:xfrm>
            <a:off x="163512" y="2332037"/>
            <a:ext cx="2743200" cy="1600200"/>
          </a:xfrm>
          <a:prstGeom prst="roundRect">
            <a:avLst>
              <a:gd name="adj" fmla="val 16667"/>
            </a:avLst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t" anchorCtr="0">
            <a:normAutofit fontScale="92500" lnSpcReduction="10000"/>
          </a:bodyPr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SELECT 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?s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 WHERE </a:t>
            </a: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{</a:t>
            </a:r>
            <a:endParaRPr lang="en-US" dirty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?s 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rdf:type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b="1" dirty="0" err="1">
                <a:solidFill>
                  <a:srgbClr val="243460"/>
                </a:solidFill>
                <a:cs typeface="Microsoft YaHei" charset="0"/>
              </a:rPr>
              <a:t>owl:Stadium</a:t>
            </a:r>
            <a:r>
              <a:rPr lang="en-US" dirty="0">
                <a:solidFill>
                  <a:srgbClr val="243460"/>
                </a:solidFill>
                <a:cs typeface="Microsoft YaHei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.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?s 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foaf:nick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“Eighth Wonder of the </a:t>
            </a:r>
            <a:r>
              <a:rPr lang="en-US" b="1" dirty="0" err="1">
                <a:solidFill>
                  <a:srgbClr val="243460"/>
                </a:solidFill>
                <a:cs typeface="Microsoft YaHei" charset="0"/>
              </a:rPr>
              <a:t>World”@en</a:t>
            </a:r>
            <a:r>
              <a:rPr lang="en-US" dirty="0">
                <a:solidFill>
                  <a:srgbClr val="243460"/>
                </a:solidFill>
                <a:cs typeface="Microsoft YaHei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977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Partial list of QA research directions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Information-retrieval (IR) based </a:t>
            </a:r>
          </a:p>
          <a:p>
            <a:r>
              <a:rPr lang="en-US" sz="3200" dirty="0"/>
              <a:t>QA on knowledge bases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Community Question Answering (</a:t>
            </a:r>
            <a:r>
              <a:rPr lang="en-US" sz="3200" b="1" dirty="0" err="1" smtClean="0">
                <a:solidFill>
                  <a:srgbClr val="FF0000"/>
                </a:solidFill>
              </a:rPr>
              <a:t>cQA</a:t>
            </a:r>
            <a:r>
              <a:rPr lang="en-US" sz="32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3200" dirty="0" smtClean="0"/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Community Question Answering (</a:t>
            </a:r>
            <a:r>
              <a:rPr lang="en-US" sz="3600" dirty="0" err="1" smtClean="0"/>
              <a:t>cQA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Searching of answers on Community Question Answering resources: </a:t>
            </a:r>
            <a:r>
              <a:rPr lang="en-US" sz="2400" b="1" dirty="0" err="1" smtClean="0"/>
              <a:t>Stackoverflow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Quora</a:t>
            </a:r>
            <a:r>
              <a:rPr lang="en-US" sz="2400" b="1" dirty="0" smtClean="0"/>
              <a:t>, Yahoo Questions</a:t>
            </a:r>
            <a:endParaRPr lang="en-US" sz="2000" b="1" dirty="0" smtClean="0"/>
          </a:p>
          <a:p>
            <a:r>
              <a:rPr lang="en-US" sz="2400" dirty="0" smtClean="0"/>
              <a:t>Subtasks</a:t>
            </a:r>
          </a:p>
          <a:p>
            <a:pPr lvl="1"/>
            <a:r>
              <a:rPr lang="en-US" sz="2000" dirty="0" smtClean="0"/>
              <a:t>Question-question similarity</a:t>
            </a:r>
          </a:p>
          <a:p>
            <a:pPr lvl="2"/>
            <a:r>
              <a:rPr lang="en-US" sz="1800" dirty="0" smtClean="0"/>
              <a:t>User asks a new question, find an already answered question with the similar intent</a:t>
            </a:r>
          </a:p>
          <a:p>
            <a:pPr lvl="1"/>
            <a:r>
              <a:rPr lang="en-US" sz="2000" dirty="0" smtClean="0"/>
              <a:t>Question comment </a:t>
            </a:r>
            <a:r>
              <a:rPr lang="en-US" sz="2000" dirty="0" err="1" smtClean="0"/>
              <a:t>reranking</a:t>
            </a:r>
            <a:endParaRPr lang="en-US" sz="2000" dirty="0" smtClean="0"/>
          </a:p>
          <a:p>
            <a:pPr lvl="2"/>
            <a:r>
              <a:rPr lang="en-US" sz="1800" dirty="0" err="1" smtClean="0"/>
              <a:t>Rerank</a:t>
            </a:r>
            <a:r>
              <a:rPr lang="en-US" sz="1800" dirty="0" smtClean="0"/>
              <a:t> comments to a question, so that the comments actually answering the question are on the 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7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en-US" dirty="0" smtClean="0"/>
              <a:t>High</a:t>
            </a:r>
            <a:r>
              <a:rPr lang="en-US" dirty="0"/>
              <a:t>-level </a:t>
            </a:r>
            <a:r>
              <a:rPr lang="en-US" dirty="0" smtClean="0"/>
              <a:t>QA domain overview</a:t>
            </a:r>
          </a:p>
          <a:p>
            <a:pPr marL="857250" indent="-857250">
              <a:buFont typeface="+mj-lt"/>
              <a:buAutoNum type="romanUcPeriod"/>
            </a:pPr>
            <a:r>
              <a:rPr lang="en-US" dirty="0" err="1" smtClean="0"/>
              <a:t>Ikernels</a:t>
            </a:r>
            <a:r>
              <a:rPr lang="en-US" dirty="0" smtClean="0"/>
              <a:t> </a:t>
            </a:r>
            <a:r>
              <a:rPr lang="en-US" dirty="0" smtClean="0"/>
              <a:t>Advanced </a:t>
            </a:r>
            <a:r>
              <a:rPr lang="en-US" dirty="0"/>
              <a:t>Answer Passage </a:t>
            </a:r>
            <a:r>
              <a:rPr lang="en-US" dirty="0" err="1"/>
              <a:t>reranking</a:t>
            </a:r>
            <a:r>
              <a:rPr lang="en-US" dirty="0"/>
              <a:t> </a:t>
            </a:r>
            <a:r>
              <a:rPr lang="en-US" dirty="0" smtClean="0"/>
              <a:t>pipeline</a:t>
            </a:r>
            <a:endParaRPr lang="en-US" dirty="0" smtClean="0"/>
          </a:p>
          <a:p>
            <a:pPr marL="857250" indent="-857250">
              <a:buFont typeface="+mj-lt"/>
              <a:buAutoNum type="romanUcPeriod"/>
            </a:pPr>
            <a:r>
              <a:rPr lang="en-US" dirty="0" smtClean="0"/>
              <a:t>(Lab) </a:t>
            </a:r>
            <a:r>
              <a:rPr lang="en-US" dirty="0" err="1" smtClean="0"/>
              <a:t>RelTextRank</a:t>
            </a:r>
            <a:r>
              <a:rPr lang="en-US" dirty="0" smtClean="0"/>
              <a:t> in action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3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Community Question Answering (</a:t>
            </a:r>
            <a:r>
              <a:rPr lang="en-US" sz="3600" dirty="0" err="1" smtClean="0"/>
              <a:t>cQA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Searching of answers on Community Question Answering resources: </a:t>
            </a:r>
            <a:r>
              <a:rPr lang="en-US" sz="2400" b="1" dirty="0" err="1" smtClean="0"/>
              <a:t>Stackoverflow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Quora</a:t>
            </a:r>
            <a:r>
              <a:rPr lang="en-US" sz="2400" b="1" dirty="0" smtClean="0"/>
              <a:t>, Yahoo Questions</a:t>
            </a:r>
            <a:endParaRPr lang="en-US" sz="2000" b="1" dirty="0" smtClean="0"/>
          </a:p>
          <a:p>
            <a:r>
              <a:rPr lang="en-US" sz="2400" dirty="0" smtClean="0"/>
              <a:t>Subtasks</a:t>
            </a:r>
          </a:p>
          <a:p>
            <a:pPr lvl="1"/>
            <a:r>
              <a:rPr lang="en-US" sz="2000" dirty="0" smtClean="0"/>
              <a:t>Question-question similarity</a:t>
            </a:r>
          </a:p>
          <a:p>
            <a:pPr lvl="2"/>
            <a:r>
              <a:rPr lang="en-US" sz="1800" dirty="0" smtClean="0"/>
              <a:t>User asks a new question, find an already answered question with the similar intent</a:t>
            </a:r>
          </a:p>
          <a:p>
            <a:pPr lvl="1"/>
            <a:r>
              <a:rPr lang="en-US" sz="2000" dirty="0" smtClean="0"/>
              <a:t>Question comment </a:t>
            </a:r>
            <a:r>
              <a:rPr lang="en-US" sz="2000" dirty="0" err="1" smtClean="0"/>
              <a:t>reranking</a:t>
            </a:r>
            <a:endParaRPr lang="en-US" sz="2000" dirty="0" smtClean="0"/>
          </a:p>
          <a:p>
            <a:pPr lvl="2"/>
            <a:r>
              <a:rPr lang="en-US" sz="1800" dirty="0" err="1" smtClean="0"/>
              <a:t>Rerank</a:t>
            </a:r>
            <a:r>
              <a:rPr lang="en-US" sz="1800" dirty="0" smtClean="0"/>
              <a:t> comments to a question, so that the comments actually answering the question are on the top</a:t>
            </a:r>
          </a:p>
          <a:p>
            <a:r>
              <a:rPr lang="en-US" sz="2800" dirty="0" smtClean="0"/>
              <a:t>Challenges</a:t>
            </a:r>
          </a:p>
          <a:p>
            <a:pPr lvl="1"/>
            <a:r>
              <a:rPr lang="en-US" sz="2200" dirty="0" smtClean="0"/>
              <a:t>Ongoing </a:t>
            </a:r>
            <a:r>
              <a:rPr lang="en-US" sz="2200" dirty="0" err="1" smtClean="0"/>
              <a:t>Quora</a:t>
            </a:r>
            <a:r>
              <a:rPr lang="en-US" sz="2200" dirty="0" smtClean="0"/>
              <a:t> Question </a:t>
            </a:r>
            <a:r>
              <a:rPr lang="en-US" sz="2200" dirty="0"/>
              <a:t>Pairs challenge (</a:t>
            </a:r>
            <a:r>
              <a:rPr lang="en-US" sz="2200" u="sng" dirty="0"/>
              <a:t>https://</a:t>
            </a:r>
            <a:r>
              <a:rPr lang="en-US" sz="2200" u="sng" dirty="0" err="1"/>
              <a:t>www.kaggle.com</a:t>
            </a:r>
            <a:r>
              <a:rPr lang="en-US" sz="2200" u="sng" dirty="0"/>
              <a:t>/c/</a:t>
            </a:r>
            <a:r>
              <a:rPr lang="en-US" sz="2200" u="sng" dirty="0" err="1"/>
              <a:t>quora</a:t>
            </a:r>
            <a:r>
              <a:rPr lang="en-US" sz="2200" u="sng" dirty="0"/>
              <a:t>-question-</a:t>
            </a:r>
            <a:r>
              <a:rPr lang="en-US" sz="2200" u="sng" dirty="0" smtClean="0"/>
              <a:t>pairs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dirty="0" err="1" smtClean="0"/>
              <a:t>SemEval</a:t>
            </a:r>
            <a:r>
              <a:rPr lang="en-US" sz="2200" dirty="0" smtClean="0"/>
              <a:t> 2016 Qatar Living </a:t>
            </a:r>
            <a:r>
              <a:rPr lang="en-US" sz="2200" dirty="0" err="1" smtClean="0"/>
              <a:t>cQA</a:t>
            </a:r>
            <a:r>
              <a:rPr lang="en-US" sz="2200" dirty="0" smtClean="0"/>
              <a:t> challenge, Task </a:t>
            </a:r>
            <a:r>
              <a:rPr lang="en-US" sz="2200" dirty="0"/>
              <a:t>3 (</a:t>
            </a:r>
            <a:r>
              <a:rPr lang="en-US" sz="2200" u="sng" dirty="0"/>
              <a:t>http://</a:t>
            </a:r>
            <a:r>
              <a:rPr lang="en-US" sz="2200" u="sng" dirty="0" err="1"/>
              <a:t>alt.qcri.org</a:t>
            </a:r>
            <a:r>
              <a:rPr lang="en-US" sz="2200" u="sng" dirty="0"/>
              <a:t>/semeval2016/task3</a:t>
            </a:r>
            <a:r>
              <a:rPr lang="en-US" sz="2200" u="sng" dirty="0" smtClean="0"/>
              <a:t>/)</a:t>
            </a:r>
            <a:endParaRPr lang="en-US" sz="22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2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SemEval</a:t>
            </a:r>
            <a:r>
              <a:rPr lang="en-US" sz="3600" dirty="0" smtClean="0"/>
              <a:t> 2016 Qatar Living </a:t>
            </a:r>
            <a:r>
              <a:rPr lang="en-US" sz="3600" dirty="0" err="1" smtClean="0"/>
              <a:t>cQa</a:t>
            </a:r>
            <a:r>
              <a:rPr lang="en-US" sz="3600" dirty="0" smtClean="0"/>
              <a:t> challenge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59112" y="960437"/>
            <a:ext cx="396775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alt.qcri.org</a:t>
            </a:r>
            <a:r>
              <a:rPr lang="en-US" dirty="0"/>
              <a:t>/semeval2016/task3/</a:t>
            </a:r>
          </a:p>
        </p:txBody>
      </p:sp>
      <p:sp>
        <p:nvSpPr>
          <p:cNvPr id="16" name="AutoShape 1"/>
          <p:cNvSpPr>
            <a:spLocks noChangeArrowheads="1"/>
          </p:cNvSpPr>
          <p:nvPr/>
        </p:nvSpPr>
        <p:spPr bwMode="auto">
          <a:xfrm>
            <a:off x="239712" y="1722437"/>
            <a:ext cx="4419600" cy="50292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7744" rIns="27346" bIns="18351" anchor="t" anchorCtr="0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b="1" u="sng" dirty="0" smtClean="0">
                <a:solidFill>
                  <a:srgbClr val="000000"/>
                </a:solidFill>
                <a:cs typeface="Microsoft YaHei" charset="0"/>
              </a:rPr>
              <a:t>Task A. Question-Comment similarity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dirty="0" err="1" smtClean="0">
                <a:solidFill>
                  <a:srgbClr val="000000"/>
                </a:solidFill>
                <a:latin typeface="Calibri"/>
                <a:cs typeface="Calibri"/>
              </a:rPr>
              <a:t>Subj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: Psychiatrist in DOHA</a:t>
            </a:r>
          </a:p>
          <a:p>
            <a:pPr defTabSz="456958">
              <a:lnSpc>
                <a:spcPct val="7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smtClean="0">
                <a:solidFill>
                  <a:srgbClr val="000000"/>
                </a:solidFill>
                <a:latin typeface="Calibri"/>
                <a:cs typeface="Calibri"/>
              </a:rPr>
              <a:t>by </a:t>
            </a:r>
            <a:r>
              <a:rPr lang="en-US" sz="1400" i="1" dirty="0" err="1">
                <a:solidFill>
                  <a:srgbClr val="000000"/>
                </a:solidFill>
                <a:latin typeface="Calibri"/>
                <a:cs typeface="Calibri"/>
              </a:rPr>
              <a:t>princess_naila</a:t>
            </a:r>
            <a:endParaRPr lang="en-US" sz="1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lnSpc>
                <a:spcPct val="12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Could someone advise the best psychiatrist/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psycologist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in DOHA?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i="1" u="sng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u="sng" dirty="0">
                <a:solidFill>
                  <a:srgbClr val="000000"/>
                </a:solidFill>
                <a:latin typeface="Calibri"/>
                <a:cs typeface="Calibri"/>
              </a:rPr>
              <a:t>Comments: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feba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mariyam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heard a good doctor in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doha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clinic...</a:t>
            </a:r>
            <a:r>
              <a:rPr lang="en-US" b="1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lang="en-US" b="1" i="1" dirty="0">
                <a:solidFill>
                  <a:srgbClr val="FF6600"/>
                </a:solidFill>
                <a:latin typeface="Calibri"/>
                <a:cs typeface="Calibri"/>
              </a:rPr>
              <a:t>(potentially useful)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princess _</a:t>
            </a: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naila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: 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ok..shall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check that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out..thank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you :) </a:t>
            </a:r>
            <a:r>
              <a:rPr lang="en-US" b="1" i="1" dirty="0">
                <a:solidFill>
                  <a:srgbClr val="FF0000"/>
                </a:solidFill>
                <a:latin typeface="Calibri"/>
                <a:cs typeface="Calibri"/>
              </a:rPr>
              <a:t>(Bad)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Equin0x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”Visit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Psychiatrist clinic of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Hamad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Hospital located opposite ””The Center”” exactly facing KFC.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” </a:t>
            </a:r>
            <a:r>
              <a:rPr lang="en-US" b="1" i="1" dirty="0">
                <a:solidFill>
                  <a:srgbClr val="008000"/>
                </a:solidFill>
                <a:latin typeface="Calibri"/>
                <a:cs typeface="Calibri"/>
              </a:rPr>
              <a:t>(Good)</a:t>
            </a:r>
          </a:p>
        </p:txBody>
      </p:sp>
    </p:spTree>
    <p:extLst>
      <p:ext uri="{BB962C8B-B14F-4D97-AF65-F5344CB8AC3E}">
        <p14:creationId xmlns:p14="http://schemas.microsoft.com/office/powerpoint/2010/main" val="32632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SemEval</a:t>
            </a:r>
            <a:r>
              <a:rPr lang="en-US" sz="3600" dirty="0" smtClean="0"/>
              <a:t> 2016 Qatar Living </a:t>
            </a:r>
            <a:r>
              <a:rPr lang="en-US" sz="3600" dirty="0" err="1" smtClean="0"/>
              <a:t>cQa</a:t>
            </a:r>
            <a:r>
              <a:rPr lang="en-US" sz="3600" dirty="0" smtClean="0"/>
              <a:t> challenge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59112" y="960437"/>
            <a:ext cx="396775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alt.qcri.org</a:t>
            </a:r>
            <a:r>
              <a:rPr lang="en-US" dirty="0"/>
              <a:t>/semeval2016/task3/</a:t>
            </a:r>
          </a:p>
        </p:txBody>
      </p:sp>
      <p:sp>
        <p:nvSpPr>
          <p:cNvPr id="6" name="AutoShape 1"/>
          <p:cNvSpPr>
            <a:spLocks noChangeArrowheads="1"/>
          </p:cNvSpPr>
          <p:nvPr/>
        </p:nvSpPr>
        <p:spPr bwMode="auto">
          <a:xfrm>
            <a:off x="239712" y="1722437"/>
            <a:ext cx="4419600" cy="50292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7744" rIns="27346" bIns="18351" anchor="t" anchorCtr="0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b="1" u="sng" dirty="0" smtClean="0">
                <a:solidFill>
                  <a:srgbClr val="000000"/>
                </a:solidFill>
                <a:cs typeface="Microsoft YaHei" charset="0"/>
              </a:rPr>
              <a:t>Task A. Question-Comment similarity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dirty="0" err="1" smtClean="0">
                <a:solidFill>
                  <a:srgbClr val="000000"/>
                </a:solidFill>
                <a:latin typeface="Calibri"/>
                <a:cs typeface="Calibri"/>
              </a:rPr>
              <a:t>Subj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: Psychiatrist in DOHA</a:t>
            </a:r>
          </a:p>
          <a:p>
            <a:pPr defTabSz="456958">
              <a:lnSpc>
                <a:spcPct val="7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smtClean="0">
                <a:solidFill>
                  <a:srgbClr val="000000"/>
                </a:solidFill>
                <a:latin typeface="Calibri"/>
                <a:cs typeface="Calibri"/>
              </a:rPr>
              <a:t>by </a:t>
            </a:r>
            <a:r>
              <a:rPr lang="en-US" sz="1400" i="1" dirty="0" err="1">
                <a:solidFill>
                  <a:srgbClr val="000000"/>
                </a:solidFill>
                <a:latin typeface="Calibri"/>
                <a:cs typeface="Calibri"/>
              </a:rPr>
              <a:t>princess_naila</a:t>
            </a:r>
            <a:endParaRPr lang="en-US" sz="1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lnSpc>
                <a:spcPct val="12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Could someone advise the best psychiatrist/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psycologist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in DOHA?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i="1" u="sng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u="sng" dirty="0">
                <a:solidFill>
                  <a:srgbClr val="000000"/>
                </a:solidFill>
                <a:latin typeface="Calibri"/>
                <a:cs typeface="Calibri"/>
              </a:rPr>
              <a:t>Comments: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feba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mariyam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heard a good doctor in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doha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clinic...</a:t>
            </a:r>
            <a:r>
              <a:rPr lang="en-US" b="1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lang="en-US" b="1" i="1" dirty="0">
                <a:solidFill>
                  <a:srgbClr val="FF6600"/>
                </a:solidFill>
                <a:latin typeface="Calibri"/>
                <a:cs typeface="Calibri"/>
              </a:rPr>
              <a:t>(potentially useful)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princess _</a:t>
            </a: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naila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: 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ok..shall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check that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out..thank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you :) </a:t>
            </a:r>
            <a:r>
              <a:rPr lang="en-US" b="1" i="1" dirty="0">
                <a:solidFill>
                  <a:srgbClr val="FF0000"/>
                </a:solidFill>
                <a:latin typeface="Calibri"/>
                <a:cs typeface="Calibri"/>
              </a:rPr>
              <a:t>(Bad)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Equin0x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”Visit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Psychiatrist clinic of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Hamad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Hospital located opposite ””The Center”” exactly facing KFC.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” </a:t>
            </a:r>
            <a:r>
              <a:rPr lang="en-US" b="1" i="1" dirty="0">
                <a:solidFill>
                  <a:srgbClr val="008000"/>
                </a:solidFill>
                <a:latin typeface="Calibri"/>
                <a:cs typeface="Calibri"/>
              </a:rPr>
              <a:t>(Good)</a:t>
            </a:r>
          </a:p>
        </p:txBody>
      </p:sp>
      <p:sp>
        <p:nvSpPr>
          <p:cNvPr id="10" name="AutoShape 1"/>
          <p:cNvSpPr>
            <a:spLocks noChangeArrowheads="1"/>
          </p:cNvSpPr>
          <p:nvPr/>
        </p:nvSpPr>
        <p:spPr bwMode="auto">
          <a:xfrm>
            <a:off x="4964112" y="1722437"/>
            <a:ext cx="4495800" cy="50292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7744" rIns="27346" bIns="18351" anchor="t" anchorCtr="0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u="sng" dirty="0">
                <a:solidFill>
                  <a:srgbClr val="000000"/>
                </a:solidFill>
                <a:cs typeface="Microsoft YaHei" charset="0"/>
              </a:rPr>
              <a:t>Task B</a:t>
            </a:r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. </a:t>
            </a:r>
            <a:r>
              <a:rPr lang="en-US" b="1" u="sng" dirty="0">
                <a:solidFill>
                  <a:srgbClr val="000000"/>
                </a:solidFill>
                <a:cs typeface="Microsoft YaHei" charset="0"/>
              </a:rPr>
              <a:t>Question</a:t>
            </a:r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-Question similarity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b="1" u="sng" dirty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dirty="0" err="1" smtClean="0">
                <a:solidFill>
                  <a:srgbClr val="000000"/>
                </a:solidFill>
                <a:latin typeface="Calibri"/>
                <a:cs typeface="Calibri"/>
              </a:rPr>
              <a:t>Subj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: Where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is Doha clinic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latin typeface="Calibri"/>
                <a:cs typeface="Calibri"/>
              </a:rPr>
              <a:t>Can </a:t>
            </a:r>
            <a:r>
              <a:rPr lang="en-US" sz="1600" dirty="0">
                <a:latin typeface="Calibri"/>
                <a:cs typeface="Calibri"/>
              </a:rPr>
              <a:t>anybody tell me where is Doha clinic?</a:t>
            </a:r>
            <a:endParaRPr lang="en-US" sz="16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u="sng" dirty="0" smtClean="0">
                <a:solidFill>
                  <a:srgbClr val="000000"/>
                </a:solidFill>
                <a:latin typeface="Calibri"/>
                <a:cs typeface="Calibri"/>
              </a:rPr>
              <a:t>Duplicate Candidates:</a:t>
            </a: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Help .. Good pediatrics at Doha clinic ? </a:t>
            </a:r>
            <a:r>
              <a:rPr lang="en-US" sz="1600" b="1" i="1" dirty="0" smtClean="0">
                <a:solidFill>
                  <a:srgbClr val="008000"/>
                </a:solidFill>
                <a:latin typeface="Calibri"/>
                <a:cs typeface="Calibri"/>
              </a:rPr>
              <a:t>(Relevant)</a:t>
            </a:r>
            <a:endParaRPr lang="en-US" sz="16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Knee Surgery @ Doha </a:t>
            </a: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Clinic (</a:t>
            </a:r>
            <a:r>
              <a:rPr lang="en-US" sz="1600" b="1" i="1" dirty="0" smtClean="0">
                <a:solidFill>
                  <a:srgbClr val="008000"/>
                </a:solidFill>
                <a:latin typeface="Calibri"/>
                <a:cs typeface="Calibri"/>
              </a:rPr>
              <a:t>Relevant)</a:t>
            </a:r>
            <a:endParaRPr lang="en-US" sz="16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Can 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anyone recommend a good Chiropractor?</a:t>
            </a: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? </a:t>
            </a:r>
            <a:r>
              <a:rPr lang="en-US" sz="1600" b="1" i="1" dirty="0" smtClean="0">
                <a:solidFill>
                  <a:srgbClr val="FF0000"/>
                </a:solidFill>
                <a:latin typeface="Calibri"/>
                <a:cs typeface="Calibri"/>
              </a:rPr>
              <a:t>(Irrelevant)</a:t>
            </a: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Is there any private clinic in 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</a:rPr>
              <a:t>qatar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or hospital that 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can give birth which cost only 10;000 </a:t>
            </a: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riyal? </a:t>
            </a:r>
            <a:r>
              <a:rPr lang="en-US" sz="1600" b="1" i="1" dirty="0">
                <a:solidFill>
                  <a:srgbClr val="FF0000"/>
                </a:solidFill>
                <a:latin typeface="Calibri"/>
                <a:cs typeface="Calibri"/>
              </a:rPr>
              <a:t>(Irrelevant)</a:t>
            </a:r>
            <a:endParaRPr lang="en-US" sz="16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u="sng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i="1" u="sng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45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SemEval</a:t>
            </a:r>
            <a:r>
              <a:rPr lang="en-US" sz="3600" dirty="0" smtClean="0"/>
              <a:t> 2016 Qatar Living </a:t>
            </a:r>
            <a:r>
              <a:rPr lang="en-US" sz="3600" dirty="0" err="1" smtClean="0"/>
              <a:t>cQa</a:t>
            </a:r>
            <a:r>
              <a:rPr lang="en-US" sz="3600" dirty="0" smtClean="0"/>
              <a:t> challenge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59112" y="960437"/>
            <a:ext cx="3967753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alt.qcri.org</a:t>
            </a:r>
            <a:r>
              <a:rPr lang="en-US" dirty="0"/>
              <a:t>/semeval2016/task3/</a:t>
            </a:r>
          </a:p>
        </p:txBody>
      </p:sp>
      <p:sp>
        <p:nvSpPr>
          <p:cNvPr id="10" name="AutoShape 1"/>
          <p:cNvSpPr>
            <a:spLocks noChangeArrowheads="1"/>
          </p:cNvSpPr>
          <p:nvPr/>
        </p:nvSpPr>
        <p:spPr bwMode="auto">
          <a:xfrm>
            <a:off x="4964112" y="1722437"/>
            <a:ext cx="4495800" cy="50292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7744" rIns="27346" bIns="18351" anchor="t" anchorCtr="0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u="sng" dirty="0">
                <a:solidFill>
                  <a:srgbClr val="000000"/>
                </a:solidFill>
                <a:cs typeface="Microsoft YaHei" charset="0"/>
              </a:rPr>
              <a:t>Task B</a:t>
            </a:r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. </a:t>
            </a:r>
            <a:r>
              <a:rPr lang="en-US" b="1" u="sng" dirty="0">
                <a:solidFill>
                  <a:srgbClr val="000000"/>
                </a:solidFill>
                <a:cs typeface="Microsoft YaHei" charset="0"/>
              </a:rPr>
              <a:t>Question</a:t>
            </a:r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-Question similarity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b="1" u="sng" dirty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dirty="0" err="1" smtClean="0">
                <a:solidFill>
                  <a:srgbClr val="000000"/>
                </a:solidFill>
                <a:latin typeface="Calibri"/>
                <a:cs typeface="Calibri"/>
              </a:rPr>
              <a:t>Subj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: Where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is Doha clinic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latin typeface="Calibri"/>
                <a:cs typeface="Calibri"/>
              </a:rPr>
              <a:t>Can </a:t>
            </a:r>
            <a:r>
              <a:rPr lang="en-US" sz="1600" dirty="0">
                <a:latin typeface="Calibri"/>
                <a:cs typeface="Calibri"/>
              </a:rPr>
              <a:t>anybody tell me where is Doha clinic?</a:t>
            </a:r>
            <a:endParaRPr lang="en-US" sz="16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u="sng" dirty="0" smtClean="0">
                <a:solidFill>
                  <a:srgbClr val="000000"/>
                </a:solidFill>
                <a:latin typeface="Calibri"/>
                <a:cs typeface="Calibri"/>
              </a:rPr>
              <a:t>Duplicate Candidates:</a:t>
            </a: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Help .. Good pediatrics at Doha clinic ? </a:t>
            </a:r>
            <a:r>
              <a:rPr lang="en-US" sz="1600" b="1" i="1" dirty="0" smtClean="0">
                <a:solidFill>
                  <a:srgbClr val="008000"/>
                </a:solidFill>
                <a:latin typeface="Calibri"/>
                <a:cs typeface="Calibri"/>
              </a:rPr>
              <a:t>(Relevant)</a:t>
            </a:r>
            <a:endParaRPr lang="en-US" sz="16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Knee Surgery @ Doha </a:t>
            </a: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Clinic (</a:t>
            </a:r>
            <a:r>
              <a:rPr lang="en-US" sz="1600" b="1" i="1" dirty="0" smtClean="0">
                <a:solidFill>
                  <a:srgbClr val="008000"/>
                </a:solidFill>
                <a:latin typeface="Calibri"/>
                <a:cs typeface="Calibri"/>
              </a:rPr>
              <a:t>Relevant)</a:t>
            </a:r>
            <a:endParaRPr lang="en-US" sz="16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Can 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anyone recommend a good Chiropractor?</a:t>
            </a: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? </a:t>
            </a:r>
            <a:r>
              <a:rPr lang="en-US" sz="1600" b="1" i="1" dirty="0" smtClean="0">
                <a:solidFill>
                  <a:srgbClr val="FF0000"/>
                </a:solidFill>
                <a:latin typeface="Calibri"/>
                <a:cs typeface="Calibri"/>
              </a:rPr>
              <a:t>(Irrelevant)</a:t>
            </a: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Is there any private clinic in 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</a:rPr>
              <a:t>qatar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or hospital that 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can give birth which cost only 10;000 </a:t>
            </a:r>
            <a:r>
              <a:rPr lang="en-US" sz="1600" dirty="0" smtClean="0">
                <a:solidFill>
                  <a:schemeClr val="tx2"/>
                </a:solidFill>
                <a:latin typeface="Calibri"/>
                <a:cs typeface="Calibri"/>
              </a:rPr>
              <a:t>riyal? </a:t>
            </a:r>
            <a:r>
              <a:rPr lang="en-US" sz="1600" b="1" i="1" dirty="0">
                <a:solidFill>
                  <a:srgbClr val="FF0000"/>
                </a:solidFill>
                <a:latin typeface="Calibri"/>
                <a:cs typeface="Calibri"/>
              </a:rPr>
              <a:t>(Irrelevant)</a:t>
            </a:r>
            <a:endParaRPr lang="en-US" sz="16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u="sng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i="1" u="sng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9312" y="6980237"/>
            <a:ext cx="7225055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Find more tasks and corpora at  http</a:t>
            </a:r>
            <a:r>
              <a:rPr lang="en-US" dirty="0"/>
              <a:t>://</a:t>
            </a:r>
            <a:r>
              <a:rPr lang="en-US" dirty="0" err="1"/>
              <a:t>alt.qcri.org</a:t>
            </a:r>
            <a:r>
              <a:rPr lang="en-US" dirty="0"/>
              <a:t>/semeval2016/task3/</a:t>
            </a:r>
          </a:p>
        </p:txBody>
      </p:sp>
      <p:sp>
        <p:nvSpPr>
          <p:cNvPr id="8" name="AutoShape 1"/>
          <p:cNvSpPr>
            <a:spLocks noChangeArrowheads="1"/>
          </p:cNvSpPr>
          <p:nvPr/>
        </p:nvSpPr>
        <p:spPr bwMode="auto">
          <a:xfrm>
            <a:off x="239712" y="1722437"/>
            <a:ext cx="4419600" cy="50292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tIns="37744" rIns="27346" bIns="18351" anchor="t" anchorCtr="0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600" b="1" u="sng" dirty="0" smtClean="0">
                <a:solidFill>
                  <a:srgbClr val="000000"/>
                </a:solidFill>
                <a:cs typeface="Microsoft YaHei" charset="0"/>
              </a:rPr>
              <a:t>Task A. Question-Comment similarity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dirty="0" smtClean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dirty="0" err="1" smtClean="0">
                <a:solidFill>
                  <a:srgbClr val="000000"/>
                </a:solidFill>
                <a:latin typeface="Calibri"/>
                <a:cs typeface="Calibri"/>
              </a:rPr>
              <a:t>Subj</a:t>
            </a: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: Psychiatrist in DOHA</a:t>
            </a:r>
          </a:p>
          <a:p>
            <a:pPr defTabSz="456958">
              <a:lnSpc>
                <a:spcPct val="7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1400" i="1" dirty="0" smtClean="0">
                <a:solidFill>
                  <a:srgbClr val="000000"/>
                </a:solidFill>
                <a:latin typeface="Calibri"/>
                <a:cs typeface="Calibri"/>
              </a:rPr>
              <a:t>by </a:t>
            </a:r>
            <a:r>
              <a:rPr lang="en-US" sz="1400" i="1" dirty="0" err="1">
                <a:solidFill>
                  <a:srgbClr val="000000"/>
                </a:solidFill>
                <a:latin typeface="Calibri"/>
                <a:cs typeface="Calibri"/>
              </a:rPr>
              <a:t>princess_naila</a:t>
            </a:r>
            <a:endParaRPr lang="en-US" sz="1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lnSpc>
                <a:spcPct val="12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Could someone advise the best psychiatrist/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psycologist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 in DOHA?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i="1" u="sng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i="1" u="sng" dirty="0">
                <a:solidFill>
                  <a:srgbClr val="000000"/>
                </a:solidFill>
                <a:latin typeface="Calibri"/>
                <a:cs typeface="Calibri"/>
              </a:rPr>
              <a:t>Comments: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feba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mariyam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heard a good doctor in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doha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clinic...</a:t>
            </a:r>
            <a:r>
              <a:rPr lang="en-US" b="1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lang="en-US" b="1" i="1" dirty="0">
                <a:solidFill>
                  <a:srgbClr val="FF6600"/>
                </a:solidFill>
                <a:latin typeface="Calibri"/>
                <a:cs typeface="Calibri"/>
              </a:rPr>
              <a:t>(potentially useful)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princess _</a:t>
            </a:r>
            <a:r>
              <a:rPr lang="en-US" b="1" i="1" dirty="0" err="1">
                <a:solidFill>
                  <a:srgbClr val="000000"/>
                </a:solidFill>
                <a:latin typeface="Calibri"/>
                <a:cs typeface="Calibri"/>
              </a:rPr>
              <a:t>naila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: 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ok..shall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check that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out..thank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you :) </a:t>
            </a:r>
            <a:r>
              <a:rPr lang="en-US" b="1" i="1" dirty="0">
                <a:solidFill>
                  <a:srgbClr val="FF0000"/>
                </a:solidFill>
                <a:latin typeface="Calibri"/>
                <a:cs typeface="Calibri"/>
              </a:rPr>
              <a:t>(Bad)</a:t>
            </a:r>
          </a:p>
          <a:p>
            <a:pPr marL="285750" indent="-285750" defTabSz="456958"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Equin0x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”Visit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Psychiatrist clinic of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Hamad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Hospital located opposite ””The Center”” exactly facing KFC.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” </a:t>
            </a:r>
            <a:r>
              <a:rPr lang="en-US" b="1" i="1" dirty="0">
                <a:solidFill>
                  <a:srgbClr val="008000"/>
                </a:solidFill>
                <a:latin typeface="Calibri"/>
                <a:cs typeface="Calibri"/>
              </a:rPr>
              <a:t>(Good)</a:t>
            </a:r>
          </a:p>
        </p:txBody>
      </p:sp>
    </p:spTree>
    <p:extLst>
      <p:ext uri="{BB962C8B-B14F-4D97-AF65-F5344CB8AC3E}">
        <p14:creationId xmlns:p14="http://schemas.microsoft.com/office/powerpoint/2010/main" val="274414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Partial list of QA research directions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Information-retrieval (IR) based </a:t>
            </a:r>
          </a:p>
          <a:p>
            <a:r>
              <a:rPr lang="en-US" sz="3200" dirty="0"/>
              <a:t>QA on knowledge bases</a:t>
            </a:r>
          </a:p>
          <a:p>
            <a:r>
              <a:rPr lang="en-US" sz="3200" dirty="0"/>
              <a:t>Community Question Answering (</a:t>
            </a:r>
            <a:r>
              <a:rPr lang="en-US" sz="3200" dirty="0" err="1"/>
              <a:t>cQA</a:t>
            </a:r>
            <a:r>
              <a:rPr lang="en-US" sz="3200" dirty="0"/>
              <a:t>)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7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Machine comprehension:</a:t>
            </a:r>
            <a:br>
              <a:rPr lang="en-US" sz="4000" dirty="0" smtClean="0"/>
            </a:br>
            <a:r>
              <a:rPr lang="en-US" sz="2800" dirty="0" smtClean="0"/>
              <a:t>answering questions about a text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AutoShape 1"/>
          <p:cNvSpPr>
            <a:spLocks noChangeArrowheads="1"/>
          </p:cNvSpPr>
          <p:nvPr/>
        </p:nvSpPr>
        <p:spPr bwMode="auto">
          <a:xfrm>
            <a:off x="163512" y="1570037"/>
            <a:ext cx="5334000" cy="36576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6800" rIns="27346" bIns="18351" anchor="ctr">
            <a:normAutofit/>
          </a:bodyPr>
          <a:lstStyle/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meteorology, precipitation is any product of the condensation of atmospheric water vapor that falls under 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Calibri"/>
              </a:rPr>
              <a:t>gravity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. The main forms of precipitation include drizzle, rain, sleet, snow, </a:t>
            </a:r>
            <a:r>
              <a:rPr lang="en-US" sz="2000" b="1" dirty="0" err="1">
                <a:solidFill>
                  <a:srgbClr val="00FF00"/>
                </a:solidFill>
                <a:latin typeface="Calibri"/>
                <a:cs typeface="Calibri"/>
              </a:rPr>
              <a:t>graupel</a:t>
            </a:r>
            <a:r>
              <a:rPr lang="en-US" sz="20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and hail... 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Precipitation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forms as smaller droplets coalesce via collision with other rain drops or ice crystals </a:t>
            </a:r>
            <a:r>
              <a:rPr lang="en-US" sz="2000" b="1" dirty="0">
                <a:solidFill>
                  <a:srgbClr val="8000FF"/>
                </a:solidFill>
                <a:latin typeface="Calibri"/>
                <a:cs typeface="Calibri"/>
              </a:rPr>
              <a:t>within a cloud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. Short,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intense periods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of rain in scattered locations are called “showers”.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726112" y="4846637"/>
            <a:ext cx="4255893" cy="3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Example taken </a:t>
            </a:r>
            <a:r>
              <a:rPr lang="en-US" sz="1600" dirty="0"/>
              <a:t>from </a:t>
            </a:r>
            <a:r>
              <a:rPr lang="en-US" sz="1600" b="1" dirty="0"/>
              <a:t>(</a:t>
            </a:r>
            <a:r>
              <a:rPr lang="en-US" sz="1600" b="1" dirty="0" err="1"/>
              <a:t>Rajpurkar</a:t>
            </a:r>
            <a:r>
              <a:rPr lang="en-US" sz="1600" b="1" dirty="0"/>
              <a:t> et al., 2016)</a:t>
            </a:r>
            <a:endParaRPr lang="en-US" sz="1600" b="1" dirty="0" smtClean="0"/>
          </a:p>
        </p:txBody>
      </p:sp>
      <p:sp>
        <p:nvSpPr>
          <p:cNvPr id="7" name="AutoShape 1"/>
          <p:cNvSpPr>
            <a:spLocks noChangeArrowheads="1"/>
          </p:cNvSpPr>
          <p:nvPr/>
        </p:nvSpPr>
        <p:spPr bwMode="auto">
          <a:xfrm>
            <a:off x="5586412" y="1646237"/>
            <a:ext cx="4713287" cy="3200400"/>
          </a:xfrm>
          <a:prstGeom prst="roundRect">
            <a:avLst>
              <a:gd name="adj" fmla="val 16667"/>
            </a:avLst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6800" rIns="27346" bIns="18351" anchor="ctr">
            <a:normAutofit fontScale="92500" lnSpcReduction="20000"/>
          </a:bodyPr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causes precipitation to fall?</a:t>
            </a:r>
          </a:p>
          <a:p>
            <a:pPr defTabSz="456958">
              <a:spcBef>
                <a:spcPts val="600"/>
              </a:spcBef>
              <a:spcAft>
                <a:spcPts val="0"/>
              </a:spcAft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 smtClean="0">
                <a:solidFill>
                  <a:srgbClr val="FF0000"/>
                </a:solidFill>
                <a:latin typeface="Calibri"/>
                <a:cs typeface="Calibri"/>
              </a:rPr>
              <a:t>Gravity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What is another main form of precipitation </a:t>
            </a: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besides drizzle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, rain, snow, sleet and hail?</a:t>
            </a: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 smtClean="0">
                <a:solidFill>
                  <a:srgbClr val="00FF00"/>
                </a:solidFill>
                <a:latin typeface="Calibri"/>
                <a:cs typeface="Calibri"/>
              </a:rPr>
              <a:t>Graupel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Where do water droplets collide with ice </a:t>
            </a: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crystals to 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form precipitation?</a:t>
            </a: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8000FF"/>
                </a:solidFill>
                <a:latin typeface="Calibri"/>
                <a:cs typeface="Calibri"/>
              </a:rPr>
              <a:t>within a cloud</a:t>
            </a:r>
            <a:endParaRPr lang="en-US" sz="2200" b="1" dirty="0">
              <a:solidFill>
                <a:srgbClr val="8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8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Machine comprehension:</a:t>
            </a:r>
            <a:br>
              <a:rPr lang="en-US" sz="4000" dirty="0" smtClean="0"/>
            </a:br>
            <a:r>
              <a:rPr lang="en-US" sz="2800" dirty="0" smtClean="0"/>
              <a:t>answering questions about a text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AutoShape 1"/>
          <p:cNvSpPr>
            <a:spLocks noChangeArrowheads="1"/>
          </p:cNvSpPr>
          <p:nvPr/>
        </p:nvSpPr>
        <p:spPr bwMode="auto">
          <a:xfrm>
            <a:off x="163512" y="1570037"/>
            <a:ext cx="5334000" cy="36576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6800" rIns="27346" bIns="18351" anchor="ctr">
            <a:normAutofit/>
          </a:bodyPr>
          <a:lstStyle/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meteorology, precipitation is any product of the condensation of atmospheric water vapor that falls under 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Calibri"/>
              </a:rPr>
              <a:t>gravity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. The main forms of precipitation include drizzle, rain, sleet, snow, </a:t>
            </a:r>
            <a:r>
              <a:rPr lang="en-US" sz="2000" b="1" dirty="0" err="1">
                <a:solidFill>
                  <a:srgbClr val="00FF00"/>
                </a:solidFill>
                <a:latin typeface="Calibri"/>
                <a:cs typeface="Calibri"/>
              </a:rPr>
              <a:t>graupel</a:t>
            </a:r>
            <a:r>
              <a:rPr lang="en-US" sz="200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and hail... 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Precipitation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forms as smaller droplets coalesce via collision with other rain drops or ice crystals </a:t>
            </a:r>
            <a:r>
              <a:rPr lang="en-US" sz="2000" b="1" dirty="0">
                <a:solidFill>
                  <a:srgbClr val="8000FF"/>
                </a:solidFill>
                <a:latin typeface="Calibri"/>
                <a:cs typeface="Calibri"/>
              </a:rPr>
              <a:t>within a cloud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. Short,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intense periods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of rain in scattered locations are called “showers”.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726112" y="4846637"/>
            <a:ext cx="4255893" cy="3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Example taken </a:t>
            </a:r>
            <a:r>
              <a:rPr lang="en-US" sz="1600" dirty="0"/>
              <a:t>from </a:t>
            </a:r>
            <a:r>
              <a:rPr lang="en-US" sz="1600" b="1" dirty="0"/>
              <a:t>(</a:t>
            </a:r>
            <a:r>
              <a:rPr lang="en-US" sz="1600" b="1" dirty="0" err="1"/>
              <a:t>Rajpurkar</a:t>
            </a:r>
            <a:r>
              <a:rPr lang="en-US" sz="1600" b="1" dirty="0"/>
              <a:t> et al., 2016)</a:t>
            </a:r>
            <a:endParaRPr lang="en-US" sz="1600" b="1" dirty="0" smtClean="0"/>
          </a:p>
        </p:txBody>
      </p:sp>
      <p:sp>
        <p:nvSpPr>
          <p:cNvPr id="7" name="AutoShape 1"/>
          <p:cNvSpPr>
            <a:spLocks noChangeArrowheads="1"/>
          </p:cNvSpPr>
          <p:nvPr/>
        </p:nvSpPr>
        <p:spPr bwMode="auto">
          <a:xfrm>
            <a:off x="5586412" y="1646237"/>
            <a:ext cx="4713287" cy="3200400"/>
          </a:xfrm>
          <a:prstGeom prst="roundRect">
            <a:avLst>
              <a:gd name="adj" fmla="val 16667"/>
            </a:avLst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6800" rIns="27346" bIns="18351" anchor="ctr">
            <a:normAutofit fontScale="92500" lnSpcReduction="20000"/>
          </a:bodyPr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What 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causes precipitation to fall?</a:t>
            </a:r>
          </a:p>
          <a:p>
            <a:pPr defTabSz="456958">
              <a:spcBef>
                <a:spcPts val="600"/>
              </a:spcBef>
              <a:spcAft>
                <a:spcPts val="0"/>
              </a:spcAft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 smtClean="0">
                <a:solidFill>
                  <a:srgbClr val="FF0000"/>
                </a:solidFill>
                <a:latin typeface="Calibri"/>
                <a:cs typeface="Calibri"/>
              </a:rPr>
              <a:t>Gravity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What is another main form of precipitation </a:t>
            </a: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besides drizzle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, rain, snow, sleet and hail?</a:t>
            </a: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 smtClean="0">
                <a:solidFill>
                  <a:srgbClr val="00FF00"/>
                </a:solidFill>
                <a:latin typeface="Calibri"/>
                <a:cs typeface="Calibri"/>
              </a:rPr>
              <a:t>Graupel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Where do water droplets collide with ice </a:t>
            </a:r>
            <a:r>
              <a:rPr lang="en-US" sz="2200" i="1" dirty="0" smtClean="0">
                <a:solidFill>
                  <a:srgbClr val="000000"/>
                </a:solidFill>
                <a:latin typeface="Calibri"/>
                <a:cs typeface="Calibri"/>
              </a:rPr>
              <a:t>crystals to </a:t>
            </a: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form precipitation?</a:t>
            </a:r>
          </a:p>
          <a:p>
            <a:pPr defTabSz="456958">
              <a:spcBef>
                <a:spcPts val="600"/>
              </a:spcBef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8000FF"/>
                </a:solidFill>
                <a:latin typeface="Calibri"/>
                <a:cs typeface="Calibri"/>
              </a:rPr>
              <a:t>within a cloud</a:t>
            </a:r>
            <a:endParaRPr lang="en-US" sz="2200" b="1" dirty="0">
              <a:solidFill>
                <a:srgbClr val="8000FF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912" y="5456237"/>
            <a:ext cx="9067800" cy="174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u="sng" dirty="0" smtClean="0"/>
              <a:t>Some Relevant corpora: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SQUAD (</a:t>
            </a:r>
            <a:r>
              <a:rPr lang="en-US" dirty="0" err="1"/>
              <a:t>Rajpurkar</a:t>
            </a:r>
            <a:r>
              <a:rPr lang="en-US" dirty="0"/>
              <a:t> et al., 2016), https://</a:t>
            </a:r>
            <a:r>
              <a:rPr lang="en-US" dirty="0" err="1"/>
              <a:t>rajpurkar.github.io</a:t>
            </a:r>
            <a:r>
              <a:rPr lang="en-US" dirty="0"/>
              <a:t>/</a:t>
            </a:r>
            <a:r>
              <a:rPr lang="en-US" dirty="0" err="1"/>
              <a:t>SQuAD</a:t>
            </a:r>
            <a:r>
              <a:rPr lang="en-US" dirty="0"/>
              <a:t>-explorer</a:t>
            </a:r>
            <a:r>
              <a:rPr lang="en-US" dirty="0" smtClean="0"/>
              <a:t>/</a:t>
            </a:r>
          </a:p>
          <a:p>
            <a:pPr marL="1026808" lvl="1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err="1" smtClean="0"/>
              <a:t>Crowdsourced</a:t>
            </a:r>
            <a:r>
              <a:rPr lang="en-US" dirty="0" smtClean="0"/>
              <a:t>, based on Wikipedia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Ms</a:t>
            </a:r>
            <a:r>
              <a:rPr lang="en-US" dirty="0" smtClean="0"/>
              <a:t> Marco(</a:t>
            </a:r>
            <a:r>
              <a:rPr lang="en-US" dirty="0" err="1"/>
              <a:t>Rajpurkar</a:t>
            </a:r>
            <a:r>
              <a:rPr lang="en-US" dirty="0"/>
              <a:t> et al., 2016), http://</a:t>
            </a:r>
            <a:r>
              <a:rPr lang="en-US" dirty="0" err="1"/>
              <a:t>www.msmarco.org</a:t>
            </a:r>
            <a:r>
              <a:rPr lang="en-US" dirty="0" smtClean="0"/>
              <a:t>/</a:t>
            </a:r>
          </a:p>
          <a:p>
            <a:pPr marL="1026808" lvl="1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smtClean="0"/>
              <a:t>User query logs as questions, Relevant web-pages as a source of answers</a:t>
            </a:r>
          </a:p>
        </p:txBody>
      </p:sp>
    </p:spTree>
    <p:extLst>
      <p:ext uri="{BB962C8B-B14F-4D97-AF65-F5344CB8AC3E}">
        <p14:creationId xmlns:p14="http://schemas.microsoft.com/office/powerpoint/2010/main" val="174450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Information-</a:t>
            </a:r>
            <a:r>
              <a:rPr lang="en-US" sz="3200" dirty="0" smtClean="0"/>
              <a:t>retrieval (IR) </a:t>
            </a:r>
            <a:r>
              <a:rPr lang="en-US" sz="3200" dirty="0" smtClean="0"/>
              <a:t>based factoid question answering</a:t>
            </a:r>
          </a:p>
          <a:p>
            <a:r>
              <a:rPr lang="en-US" sz="3200" dirty="0" smtClean="0"/>
              <a:t>QA on knowledge bases</a:t>
            </a:r>
          </a:p>
          <a:p>
            <a:r>
              <a:rPr lang="en-US" sz="3200" dirty="0" smtClean="0"/>
              <a:t>Community Question Answering (</a:t>
            </a:r>
            <a:r>
              <a:rPr lang="en-US" sz="3200" dirty="0" err="1" smtClean="0"/>
              <a:t>cQA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Ikernels</a:t>
            </a:r>
            <a:r>
              <a:rPr lang="en-US" sz="3600" dirty="0" smtClean="0"/>
              <a:t> Advance pipeline applied to…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Information-retrieval based factoid question answering</a:t>
            </a:r>
          </a:p>
          <a:p>
            <a:r>
              <a:rPr lang="en-US" sz="3200" dirty="0" smtClean="0"/>
              <a:t>QA on knowledge bases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Community Question Answering (</a:t>
            </a:r>
            <a:r>
              <a:rPr lang="en-US" sz="3200" b="1" dirty="0" err="1" smtClean="0">
                <a:solidFill>
                  <a:srgbClr val="FF0000"/>
                </a:solidFill>
              </a:rPr>
              <a:t>cQA</a:t>
            </a:r>
            <a:r>
              <a:rPr lang="en-US" sz="3200" b="1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2600" b="1" dirty="0" smtClean="0">
                <a:solidFill>
                  <a:srgbClr val="FF0000"/>
                </a:solidFill>
              </a:rPr>
              <a:t>Question-comment similarity</a:t>
            </a:r>
            <a:endParaRPr lang="en-US" sz="2600" b="1" dirty="0" smtClean="0">
              <a:solidFill>
                <a:srgbClr val="FF0000"/>
              </a:solidFill>
            </a:endParaRPr>
          </a:p>
          <a:p>
            <a:r>
              <a:rPr lang="en-US" sz="3200" dirty="0" smtClean="0"/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4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en-US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High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-level </a:t>
            </a:r>
            <a:r>
              <a:rPr lang="en-US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QA domain overview</a:t>
            </a:r>
          </a:p>
          <a:p>
            <a:pPr marL="857250" indent="-857250">
              <a:buFont typeface="+mj-lt"/>
              <a:buAutoNum type="romanUcPeriod"/>
            </a:pPr>
            <a:r>
              <a:rPr lang="en-US" b="1" dirty="0" err="1" smtClean="0">
                <a:solidFill>
                  <a:srgbClr val="FF0000"/>
                </a:solidFill>
              </a:rPr>
              <a:t>Ikernels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Advanced </a:t>
            </a:r>
            <a:r>
              <a:rPr lang="en-US" b="1" dirty="0">
                <a:solidFill>
                  <a:srgbClr val="FF0000"/>
                </a:solidFill>
              </a:rPr>
              <a:t>Answer Passage </a:t>
            </a:r>
            <a:r>
              <a:rPr lang="en-US" b="1" dirty="0" err="1">
                <a:solidFill>
                  <a:srgbClr val="FF0000"/>
                </a:solidFill>
              </a:rPr>
              <a:t>reranking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pipeline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857250" indent="-857250">
              <a:buFont typeface="+mj-lt"/>
              <a:buAutoNum type="romanUcPeriod"/>
            </a:pPr>
            <a:r>
              <a:rPr lang="en-US" dirty="0" smtClean="0"/>
              <a:t>(Lab) </a:t>
            </a:r>
            <a:r>
              <a:rPr lang="en-US" dirty="0" err="1" smtClean="0"/>
              <a:t>RelTextRank</a:t>
            </a:r>
            <a:r>
              <a:rPr lang="en-US" dirty="0" smtClean="0"/>
              <a:t> in action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High</a:t>
            </a:r>
            <a:r>
              <a:rPr lang="en-US" b="1" dirty="0">
                <a:solidFill>
                  <a:srgbClr val="FF0000"/>
                </a:solidFill>
              </a:rPr>
              <a:t>-level </a:t>
            </a:r>
            <a:r>
              <a:rPr lang="en-US" b="1" dirty="0" smtClean="0">
                <a:solidFill>
                  <a:srgbClr val="FF0000"/>
                </a:solidFill>
              </a:rPr>
              <a:t>QA domain overview</a:t>
            </a:r>
          </a:p>
          <a:p>
            <a:pPr marL="857250" indent="-857250">
              <a:buFont typeface="+mj-lt"/>
              <a:buAutoNum type="romanUcPeriod"/>
            </a:pPr>
            <a:r>
              <a:rPr lang="en-US" dirty="0" err="1" smtClean="0"/>
              <a:t>Ikernels</a:t>
            </a:r>
            <a:r>
              <a:rPr lang="en-US" dirty="0" smtClean="0"/>
              <a:t> </a:t>
            </a:r>
            <a:r>
              <a:rPr lang="en-US" dirty="0" smtClean="0"/>
              <a:t>Advanced </a:t>
            </a:r>
            <a:r>
              <a:rPr lang="en-US" dirty="0"/>
              <a:t>Answer Passage </a:t>
            </a:r>
            <a:r>
              <a:rPr lang="en-US" dirty="0" err="1"/>
              <a:t>reranking</a:t>
            </a:r>
            <a:r>
              <a:rPr lang="en-US" dirty="0"/>
              <a:t> </a:t>
            </a:r>
            <a:r>
              <a:rPr lang="en-US" dirty="0" smtClean="0"/>
              <a:t>pipeline</a:t>
            </a:r>
          </a:p>
          <a:p>
            <a:pPr marL="857250" indent="-857250">
              <a:buFont typeface="+mj-lt"/>
              <a:buAutoNum type="romanUcPeriod"/>
            </a:pPr>
            <a:r>
              <a:rPr lang="en-US" dirty="0" smtClean="0"/>
              <a:t>(Lab) </a:t>
            </a:r>
            <a:r>
              <a:rPr lang="en-US" dirty="0" err="1" smtClean="0"/>
              <a:t>RelTextRank</a:t>
            </a:r>
            <a:r>
              <a:rPr lang="en-US" dirty="0" smtClean="0"/>
              <a:t> in action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8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Ikernels</a:t>
            </a:r>
            <a:r>
              <a:rPr lang="en-US" dirty="0" smtClean="0"/>
              <a:t> Advanced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Text pair classification/</a:t>
            </a:r>
            <a:r>
              <a:rPr lang="en-US" sz="2800" dirty="0" err="1" smtClean="0"/>
              <a:t>reranking</a:t>
            </a:r>
            <a:r>
              <a:rPr lang="en-US" sz="2800" dirty="0" smtClean="0"/>
              <a:t> pipeline</a:t>
            </a:r>
          </a:p>
          <a:p>
            <a:pPr lvl="1"/>
            <a:r>
              <a:rPr lang="en-US" sz="2400" dirty="0" smtClean="0"/>
              <a:t>Text pairs can be, for example, questions and candidate answer passages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8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Ikernels</a:t>
            </a:r>
            <a:r>
              <a:rPr lang="en-US" dirty="0" smtClean="0"/>
              <a:t> Advanced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Text pair classification/</a:t>
            </a:r>
            <a:r>
              <a:rPr lang="en-US" sz="2800" dirty="0" err="1" smtClean="0"/>
              <a:t>reranking</a:t>
            </a:r>
            <a:r>
              <a:rPr lang="en-US" sz="2800" dirty="0" smtClean="0"/>
              <a:t> pipeline</a:t>
            </a:r>
          </a:p>
          <a:p>
            <a:pPr lvl="1"/>
            <a:r>
              <a:rPr lang="en-US" sz="2400" dirty="0" smtClean="0"/>
              <a:t>Text pairs can be, for example, questions and candidate answer passages</a:t>
            </a:r>
          </a:p>
          <a:p>
            <a:r>
              <a:rPr lang="en-US" sz="2800" dirty="0" smtClean="0"/>
              <a:t>Employs convolutional tree kernels and feature vectors	</a:t>
            </a:r>
          </a:p>
          <a:p>
            <a:pPr lvl="1"/>
            <a:r>
              <a:rPr lang="en-US" sz="2400" dirty="0" smtClean="0"/>
              <a:t>You can use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learned by the neural networks as feature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4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Ikernels</a:t>
            </a:r>
            <a:r>
              <a:rPr lang="en-US" dirty="0" smtClean="0"/>
              <a:t> Advanced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Text pair classification/</a:t>
            </a:r>
            <a:r>
              <a:rPr lang="en-US" sz="2800" dirty="0" err="1" smtClean="0"/>
              <a:t>reranking</a:t>
            </a:r>
            <a:r>
              <a:rPr lang="en-US" sz="2800" dirty="0" smtClean="0"/>
              <a:t> pipeline</a:t>
            </a:r>
          </a:p>
          <a:p>
            <a:pPr lvl="1"/>
            <a:r>
              <a:rPr lang="en-US" sz="2400" dirty="0" smtClean="0"/>
              <a:t>Text pairs can be, for example, questions and candidate answer passages</a:t>
            </a:r>
          </a:p>
          <a:p>
            <a:r>
              <a:rPr lang="en-US" sz="2800" dirty="0" smtClean="0"/>
              <a:t>Employs convolutional tree kernels and feature vectors	</a:t>
            </a:r>
          </a:p>
          <a:p>
            <a:pPr lvl="1"/>
            <a:r>
              <a:rPr lang="en-US" sz="2400" dirty="0" smtClean="0"/>
              <a:t>You can use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learned by the neural networks as feature vectors</a:t>
            </a:r>
          </a:p>
          <a:p>
            <a:r>
              <a:rPr lang="en-US" sz="2800" dirty="0"/>
              <a:t>Represents text pairs as relational </a:t>
            </a:r>
            <a:r>
              <a:rPr lang="en-US" sz="2800" dirty="0" smtClean="0"/>
              <a:t>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6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Ikernels</a:t>
            </a:r>
            <a:r>
              <a:rPr lang="en-US" dirty="0" smtClean="0"/>
              <a:t> Advanced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Text pair classification/</a:t>
            </a:r>
            <a:r>
              <a:rPr lang="en-US" sz="2800" dirty="0" err="1" smtClean="0"/>
              <a:t>reranking</a:t>
            </a:r>
            <a:r>
              <a:rPr lang="en-US" sz="2800" dirty="0" smtClean="0"/>
              <a:t> pipeline</a:t>
            </a:r>
          </a:p>
          <a:p>
            <a:r>
              <a:rPr lang="en-US" sz="2800" dirty="0" smtClean="0"/>
              <a:t>Employs convolutional tree kernels and feature vectors	</a:t>
            </a:r>
          </a:p>
          <a:p>
            <a:r>
              <a:rPr lang="en-US" sz="2800" dirty="0" smtClean="0"/>
              <a:t>Represents </a:t>
            </a:r>
            <a:r>
              <a:rPr lang="en-US" sz="2800" dirty="0"/>
              <a:t>text pairs as relational </a:t>
            </a:r>
            <a:r>
              <a:rPr lang="en-US" sz="2800" dirty="0" smtClean="0"/>
              <a:t>structures</a:t>
            </a:r>
          </a:p>
          <a:p>
            <a:r>
              <a:rPr lang="en-US" sz="2800" dirty="0" smtClean="0"/>
              <a:t>Obtains state-of-the-art results on a number of corpora</a:t>
            </a:r>
          </a:p>
          <a:p>
            <a:pPr lvl="1"/>
            <a:r>
              <a:rPr lang="en-US" sz="2200" dirty="0"/>
              <a:t>State-of-the-art results on </a:t>
            </a:r>
            <a:r>
              <a:rPr lang="en-US" sz="2200" b="1" dirty="0">
                <a:solidFill>
                  <a:srgbClr val="0000FF"/>
                </a:solidFill>
              </a:rPr>
              <a:t>answer sentence selection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/>
              <a:t>WikiQA</a:t>
            </a:r>
            <a:r>
              <a:rPr lang="en-US" sz="2200" dirty="0"/>
              <a:t>, Trec13, </a:t>
            </a:r>
            <a:r>
              <a:rPr lang="en-US" sz="2200" dirty="0" err="1"/>
              <a:t>Trec</a:t>
            </a:r>
            <a:r>
              <a:rPr lang="en-US" sz="2200" dirty="0"/>
              <a:t> QA</a:t>
            </a:r>
          </a:p>
          <a:p>
            <a:pPr lvl="1"/>
            <a:r>
              <a:rPr lang="en-US" sz="2200" dirty="0" smtClean="0"/>
              <a:t>2 place in </a:t>
            </a:r>
            <a:r>
              <a:rPr lang="en-US" sz="2200" dirty="0" err="1" smtClean="0"/>
              <a:t>SemEval</a:t>
            </a:r>
            <a:r>
              <a:rPr lang="en-US" sz="2200" dirty="0" smtClean="0"/>
              <a:t> Task A </a:t>
            </a:r>
            <a:r>
              <a:rPr lang="en-US" sz="2200" b="1" dirty="0" smtClean="0">
                <a:solidFill>
                  <a:srgbClr val="0000FF"/>
                </a:solidFill>
              </a:rPr>
              <a:t>community QA </a:t>
            </a:r>
            <a:r>
              <a:rPr lang="en-US" sz="2200" dirty="0" smtClean="0"/>
              <a:t>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Ikernels</a:t>
            </a:r>
            <a:r>
              <a:rPr lang="en-US" dirty="0" smtClean="0"/>
              <a:t> Advanced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Text pair classification/</a:t>
            </a:r>
            <a:r>
              <a:rPr lang="en-US" sz="2800" dirty="0" err="1" smtClean="0"/>
              <a:t>reranking</a:t>
            </a:r>
            <a:r>
              <a:rPr lang="en-US" sz="2800" dirty="0" smtClean="0"/>
              <a:t> pipeline</a:t>
            </a:r>
          </a:p>
          <a:p>
            <a:r>
              <a:rPr lang="en-US" sz="2800" dirty="0" smtClean="0"/>
              <a:t>Employs convolutional tree kernels and feature vectors	</a:t>
            </a:r>
          </a:p>
          <a:p>
            <a:r>
              <a:rPr lang="en-US" sz="2800" dirty="0" smtClean="0"/>
              <a:t>Represents </a:t>
            </a:r>
            <a:r>
              <a:rPr lang="en-US" sz="2800" dirty="0"/>
              <a:t>text pairs as relational </a:t>
            </a:r>
            <a:r>
              <a:rPr lang="en-US" sz="2800" dirty="0" smtClean="0"/>
              <a:t>structures</a:t>
            </a:r>
          </a:p>
          <a:p>
            <a:r>
              <a:rPr lang="en-US" sz="2800" dirty="0" smtClean="0"/>
              <a:t>Obtains state-of-the-art results on a number of corpora</a:t>
            </a:r>
          </a:p>
          <a:p>
            <a:pPr lvl="1"/>
            <a:r>
              <a:rPr lang="en-US" sz="2200" dirty="0"/>
              <a:t>State-of-the-art results on </a:t>
            </a:r>
            <a:r>
              <a:rPr lang="en-US" sz="2200" b="1" dirty="0">
                <a:solidFill>
                  <a:srgbClr val="0000FF"/>
                </a:solidFill>
              </a:rPr>
              <a:t>answer sentence selection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 err="1"/>
              <a:t>WikiQA</a:t>
            </a:r>
            <a:r>
              <a:rPr lang="en-US" sz="2200" dirty="0"/>
              <a:t>, Trec13, </a:t>
            </a:r>
            <a:r>
              <a:rPr lang="en-US" sz="2200" dirty="0" err="1"/>
              <a:t>Trec</a:t>
            </a:r>
            <a:r>
              <a:rPr lang="en-US" sz="2200" dirty="0"/>
              <a:t> QA</a:t>
            </a:r>
          </a:p>
          <a:p>
            <a:pPr lvl="1"/>
            <a:r>
              <a:rPr lang="en-US" sz="2200" dirty="0" smtClean="0"/>
              <a:t>2 place in </a:t>
            </a:r>
            <a:r>
              <a:rPr lang="en-US" sz="2200" dirty="0" err="1" smtClean="0"/>
              <a:t>SemEval</a:t>
            </a:r>
            <a:r>
              <a:rPr lang="en-US" sz="2200" dirty="0" smtClean="0"/>
              <a:t> Task A </a:t>
            </a:r>
            <a:r>
              <a:rPr lang="en-US" sz="2200" b="1" dirty="0" smtClean="0">
                <a:solidFill>
                  <a:srgbClr val="0000FF"/>
                </a:solidFill>
              </a:rPr>
              <a:t>community QA </a:t>
            </a:r>
            <a:r>
              <a:rPr lang="en-US" sz="2200" dirty="0" smtClean="0"/>
              <a:t>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1306512" y="4008437"/>
            <a:ext cx="8077200" cy="8382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noFill/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33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IR-based QA and its components</a:t>
            </a:r>
          </a:p>
          <a:p>
            <a:r>
              <a:rPr lang="en-US" sz="2400" dirty="0" smtClean="0"/>
              <a:t>Motivation behind the approach</a:t>
            </a:r>
          </a:p>
          <a:p>
            <a:r>
              <a:rPr lang="en-US" sz="2400" dirty="0" smtClean="0"/>
              <a:t>Learning with kernels</a:t>
            </a:r>
          </a:p>
          <a:p>
            <a:pPr lvl="1"/>
            <a:r>
              <a:rPr lang="en-US" sz="2000" dirty="0" smtClean="0"/>
              <a:t>Tree kernels recap</a:t>
            </a:r>
          </a:p>
          <a:p>
            <a:r>
              <a:rPr lang="en-US" sz="2400" dirty="0" smtClean="0"/>
              <a:t>Structural representations and relational links for Answer Sentence Selection (IR-based QA)</a:t>
            </a:r>
          </a:p>
          <a:p>
            <a:r>
              <a:rPr lang="en-US" sz="2400" dirty="0" smtClean="0"/>
              <a:t>Structural representations for Community Question Answering</a:t>
            </a:r>
          </a:p>
          <a:p>
            <a:r>
              <a:rPr lang="en-US" sz="2400" dirty="0" smtClean="0"/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IR-based QA and its components</a:t>
            </a:r>
          </a:p>
          <a:p>
            <a:r>
              <a:rPr lang="en-US" sz="2400" dirty="0" smtClean="0"/>
              <a:t>Motivation behind the approach</a:t>
            </a:r>
          </a:p>
          <a:p>
            <a:r>
              <a:rPr lang="en-US" sz="2400" dirty="0" smtClean="0"/>
              <a:t>Learning with kernels</a:t>
            </a:r>
          </a:p>
          <a:p>
            <a:pPr lvl="1"/>
            <a:r>
              <a:rPr lang="en-US" sz="2000" dirty="0" smtClean="0"/>
              <a:t>Tree kernels recap</a:t>
            </a:r>
          </a:p>
          <a:p>
            <a:r>
              <a:rPr lang="en-US" sz="2400" dirty="0" smtClean="0"/>
              <a:t>Structural representations and relational links for Answer Sentence Selection (IR-based QA)</a:t>
            </a:r>
          </a:p>
          <a:p>
            <a:r>
              <a:rPr lang="en-US" sz="2400" dirty="0" smtClean="0"/>
              <a:t>Structural representations for Community Question Answering</a:t>
            </a:r>
          </a:p>
          <a:p>
            <a:r>
              <a:rPr lang="en-US" sz="2400" dirty="0" smtClean="0"/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354512" y="2332037"/>
            <a:ext cx="1371600" cy="6096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1839912" y="20272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dirty="0" smtClean="0"/>
              <a:t>IR-based QA</a:t>
            </a:r>
            <a:endParaRPr lang="en-US" dirty="0"/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611A538-3ABB-794E-8A22-8B2D4262FAD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1992312" y="2179639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endParaRPr lang="en-US" sz="2200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2144712" y="2332037"/>
            <a:ext cx="1295400" cy="7620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/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1400" b="1" dirty="0">
                <a:solidFill>
                  <a:srgbClr val="000000"/>
                </a:solidFill>
                <a:cs typeface="Microsoft YaHei" charset="0"/>
              </a:rPr>
              <a:t>Web/Corpora</a:t>
            </a:r>
          </a:p>
        </p:txBody>
      </p:sp>
      <p:cxnSp>
        <p:nvCxnSpPr>
          <p:cNvPr id="13" name="Straight Arrow Connector 12"/>
          <p:cNvCxnSpPr>
            <a:endCxn id="19" idx="1"/>
          </p:cNvCxnSpPr>
          <p:nvPr/>
        </p:nvCxnSpPr>
        <p:spPr bwMode="auto">
          <a:xfrm>
            <a:off x="5040312" y="1798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3516312" y="2636837"/>
            <a:ext cx="8382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2984400" y="5837237"/>
            <a:ext cx="5029200" cy="6858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/>
          <a:lstStyle/>
          <a:p>
            <a:pPr algn="ctr" defTabSz="456958">
              <a:lnSpc>
                <a:spcPct val="10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It once was the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Taj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Mahal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 of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cs typeface="Microsoft YaHei" charset="0"/>
              </a:rPr>
              <a:t>sports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 When the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stadium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opened in 1965 it was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billed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8164512" y="5989637"/>
            <a:ext cx="38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6132" rIns="89953" bIns="44975"/>
          <a:lstStyle/>
          <a:p>
            <a:pPr defTabSz="456958">
              <a:defRPr/>
            </a:pPr>
            <a:r>
              <a:rPr lang="en-US" sz="3200" b="1" i="1" dirty="0">
                <a:solidFill>
                  <a:srgbClr val="FF0000"/>
                </a:solidFill>
                <a:cs typeface="Microsoft YaHei" charset="0"/>
              </a:rPr>
              <a:t>x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040312" y="2941637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434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AutoShape 14"/>
          <p:cNvSpPr>
            <a:spLocks noChangeArrowheads="1"/>
          </p:cNvSpPr>
          <p:nvPr/>
        </p:nvSpPr>
        <p:spPr bwMode="auto">
          <a:xfrm>
            <a:off x="2984400" y="4770437"/>
            <a:ext cx="5029200" cy="70008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>
            <a:noAutofit/>
          </a:bodyPr>
          <a:lstStyle/>
          <a:p>
            <a:pPr indent="107893"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The man behind the project, Judge Roy </a:t>
            </a:r>
            <a:r>
              <a:rPr lang="en-US" sz="1400" dirty="0" err="1">
                <a:solidFill>
                  <a:srgbClr val="000000"/>
                </a:solidFill>
                <a:cs typeface="Microsoft YaHei" charset="0"/>
              </a:rPr>
              <a:t>Hofheinz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, modestly suggested the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stadium</a:t>
            </a:r>
            <a:r>
              <a:rPr lang="en-US" sz="1400" dirty="0">
                <a:solidFill>
                  <a:srgbClr val="262699"/>
                </a:solidFill>
                <a:cs typeface="Microsoft YaHei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be dubbed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.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8164512" y="4846637"/>
            <a:ext cx="381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6132" rIns="89953" bIns="44975"/>
          <a:lstStyle/>
          <a:p>
            <a:pPr defTabSz="456958">
              <a:defRPr/>
            </a:pPr>
            <a:r>
              <a:rPr lang="en-US" sz="3200" b="1" i="1" dirty="0">
                <a:solidFill>
                  <a:srgbClr val="FF0000"/>
                </a:solidFill>
                <a:cs typeface="Microsoft YaHei" charset="0"/>
              </a:rPr>
              <a:t>x</a:t>
            </a:r>
          </a:p>
        </p:txBody>
      </p:sp>
      <p:sp>
        <p:nvSpPr>
          <p:cNvPr id="34" name="AutoShape 16"/>
          <p:cNvSpPr>
            <a:spLocks noChangeArrowheads="1"/>
          </p:cNvSpPr>
          <p:nvPr/>
        </p:nvSpPr>
        <p:spPr bwMode="auto">
          <a:xfrm rot="5400000">
            <a:off x="5280478" y="3692980"/>
            <a:ext cx="533401" cy="449944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41292" rIns="27360" bIns="18360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5" name="AutoShape 10"/>
          <p:cNvSpPr>
            <a:spLocks noChangeArrowheads="1"/>
          </p:cNvSpPr>
          <p:nvPr/>
        </p:nvSpPr>
        <p:spPr bwMode="auto">
          <a:xfrm>
            <a:off x="2984400" y="3549600"/>
            <a:ext cx="5029200" cy="76200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60" tIns="140400" rIns="27360" bIns="64800" anchor="ctr"/>
          <a:lstStyle/>
          <a:p>
            <a:pPr indent="107893"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The Titans ... played in the dilapidated </a:t>
            </a:r>
            <a:r>
              <a:rPr lang="en-US" sz="1400" b="1" dirty="0">
                <a:solidFill>
                  <a:srgbClr val="008000"/>
                </a:solidFill>
                <a:cs typeface="Microsoft YaHei" charset="0"/>
              </a:rPr>
              <a:t>Astrodome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; if this was </a:t>
            </a:r>
            <a:r>
              <a:rPr lang="en-US" sz="1400" b="1" dirty="0">
                <a:solidFill>
                  <a:srgbClr val="262699"/>
                </a:solidFill>
                <a:cs typeface="Microsoft YaHei" charset="0"/>
              </a:rPr>
              <a:t>the eighth wonder of the world</a:t>
            </a:r>
            <a:r>
              <a:rPr lang="en-US" sz="1400" dirty="0">
                <a:solidFill>
                  <a:srgbClr val="000000"/>
                </a:solidFill>
                <a:cs typeface="Microsoft YaHei" charset="0"/>
              </a:rPr>
              <a:t>, we live on a shabby little planet indeed.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8164512" y="3703636"/>
            <a:ext cx="330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9658" rIns="89953" bIns="44975"/>
          <a:lstStyle/>
          <a:p>
            <a:pPr defTabSz="456958">
              <a:defRPr/>
            </a:pPr>
            <a:r>
              <a:rPr lang="en-US" sz="2800" b="1" dirty="0">
                <a:solidFill>
                  <a:srgbClr val="00AE00"/>
                </a:solidFill>
                <a:cs typeface="Microsoft YaHei" charset="0"/>
              </a:rPr>
              <a:t>✔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2525712" y="3627437"/>
            <a:ext cx="295647" cy="517071"/>
          </a:xfrm>
          <a:prstGeom prst="rect">
            <a:avLst/>
          </a:prstGeom>
          <a:noFill/>
          <a:ln w="889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 smtClean="0">
                <a:solidFill>
                  <a:srgbClr val="000000"/>
                </a:solidFill>
                <a:cs typeface="Microsoft YaHei" charset="0"/>
              </a:rPr>
              <a:t>16.</a:t>
            </a:r>
            <a:endParaRPr lang="en-US" b="1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2601912" y="4770437"/>
            <a:ext cx="228600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2.</a:t>
            </a: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2449512" y="5913437"/>
            <a:ext cx="4374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360" tIns="37764" rIns="27360" bIns="18360" anchor="ctr"/>
          <a:lstStyle/>
          <a:p>
            <a:pPr algn="ctr" defTabSz="456958">
              <a:defRPr/>
            </a:pPr>
            <a:r>
              <a:rPr lang="en-US" b="1" dirty="0" smtClean="0">
                <a:solidFill>
                  <a:srgbClr val="000000"/>
                </a:solidFill>
                <a:cs typeface="Microsoft YaHei" charset="0"/>
              </a:rPr>
              <a:t>1.</a:t>
            </a:r>
            <a:endParaRPr lang="en-US" b="1" dirty="0">
              <a:solidFill>
                <a:srgbClr val="000000"/>
              </a:solidFill>
              <a:cs typeface="Microsoft YaHei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382712" y="4541837"/>
            <a:ext cx="8001000" cy="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027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IR-based QA overall schema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 bwMode="auto">
          <a:xfrm>
            <a:off x="1839912" y="2941637"/>
            <a:ext cx="1600200" cy="2819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cs typeface="Microsoft YaHei" charset="0"/>
              </a:rPr>
              <a:t>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6112" y="37036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Query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 Formulation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16112" y="4313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Type 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16112" y="4922837"/>
            <a:ext cx="1447800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Focus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Process 9"/>
          <p:cNvSpPr/>
          <p:nvPr/>
        </p:nvSpPr>
        <p:spPr bwMode="auto">
          <a:xfrm>
            <a:off x="3897312" y="3094037"/>
            <a:ext cx="3733800" cy="1295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  Passage retrieval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7312" y="41608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Question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3512" y="3627437"/>
            <a:ext cx="17526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Document/Passage retrieval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3" name="Multidocument 12"/>
          <p:cNvSpPr/>
          <p:nvPr/>
        </p:nvSpPr>
        <p:spPr bwMode="auto">
          <a:xfrm>
            <a:off x="6030912" y="3551237"/>
            <a:ext cx="1447800" cy="60960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Passages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973512" y="2332037"/>
            <a:ext cx="1752600" cy="381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>
                <a:cs typeface="Microsoft YaHei" charset="0"/>
              </a:rPr>
              <a:t>Search Index</a:t>
            </a:r>
          </a:p>
        </p:txBody>
      </p:sp>
      <p:sp>
        <p:nvSpPr>
          <p:cNvPr id="16" name="Multidocument 15"/>
          <p:cNvSpPr/>
          <p:nvPr/>
        </p:nvSpPr>
        <p:spPr bwMode="auto">
          <a:xfrm>
            <a:off x="1611312" y="1570037"/>
            <a:ext cx="1676400" cy="82296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Corpus/Web</a:t>
            </a:r>
            <a:endParaRPr lang="en-US" dirty="0"/>
          </a:p>
        </p:txBody>
      </p:sp>
      <p:sp>
        <p:nvSpPr>
          <p:cNvPr id="17" name="Process 16"/>
          <p:cNvSpPr/>
          <p:nvPr/>
        </p:nvSpPr>
        <p:spPr bwMode="auto">
          <a:xfrm>
            <a:off x="8088312" y="3322637"/>
            <a:ext cx="1600200" cy="2057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Answer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effectLst/>
                <a:cs typeface="Microsoft YaHei" charset="0"/>
              </a:rPr>
              <a:t> 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64512" y="40084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Passage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err="1" smtClean="0">
                <a:latin typeface="Arial" charset="0"/>
                <a:ea typeface="ＭＳ Ｐゴシック" charset="0"/>
                <a:cs typeface="Microsoft YaHei" charset="0"/>
              </a:rPr>
              <a:t>Reranking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64512" y="4694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extraction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164512" y="61420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Answer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21" name="Magnetic Disk 20"/>
          <p:cNvSpPr/>
          <p:nvPr/>
        </p:nvSpPr>
        <p:spPr bwMode="auto">
          <a:xfrm>
            <a:off x="3668712" y="5761037"/>
            <a:ext cx="3124200" cy="1219200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latin typeface="+mn-lt"/>
                <a:ea typeface="+mn-ea"/>
                <a:cs typeface="Microsoft YaHei" charset="0"/>
              </a:rPr>
              <a:t>Additional Analyzers/Knowledge bases/Wikipedia</a:t>
            </a:r>
            <a:endParaRPr lang="en-US" b="1" dirty="0">
              <a:solidFill>
                <a:schemeClr val="dk1"/>
              </a:solidFill>
              <a:latin typeface="+mn-lt"/>
              <a:ea typeface="+mn-ea"/>
              <a:cs typeface="Microsoft YaHei" charset="0"/>
            </a:endParaRPr>
          </a:p>
        </p:txBody>
      </p:sp>
      <p:cxnSp>
        <p:nvCxnSpPr>
          <p:cNvPr id="23" name="Straight Arrow Connector 22"/>
          <p:cNvCxnSpPr>
            <a:stCxn id="11" idx="3"/>
            <a:endCxn id="4" idx="1"/>
          </p:cNvCxnSpPr>
          <p:nvPr/>
        </p:nvCxnSpPr>
        <p:spPr bwMode="auto">
          <a:xfrm>
            <a:off x="1458912" y="4351337"/>
            <a:ext cx="3810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6" idx="3"/>
          </p:cNvCxnSpPr>
          <p:nvPr/>
        </p:nvCxnSpPr>
        <p:spPr bwMode="auto">
          <a:xfrm>
            <a:off x="3287712" y="1981517"/>
            <a:ext cx="1447800" cy="27432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5" idx="2"/>
            <a:endCxn id="12" idx="0"/>
          </p:cNvCxnSpPr>
          <p:nvPr/>
        </p:nvCxnSpPr>
        <p:spPr bwMode="auto">
          <a:xfrm>
            <a:off x="4849812" y="2713037"/>
            <a:ext cx="0" cy="914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12" idx="3"/>
            <a:endCxn id="13" idx="1"/>
          </p:cNvCxnSpPr>
          <p:nvPr/>
        </p:nvCxnSpPr>
        <p:spPr bwMode="auto">
          <a:xfrm>
            <a:off x="5726112" y="3856037"/>
            <a:ext cx="3048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21" idx="2"/>
            <a:endCxn id="4" idx="2"/>
          </p:cNvCxnSpPr>
          <p:nvPr/>
        </p:nvCxnSpPr>
        <p:spPr bwMode="auto">
          <a:xfrm flipH="1" flipV="1">
            <a:off x="2640012" y="5761037"/>
            <a:ext cx="1028700" cy="609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335712" y="4770437"/>
            <a:ext cx="1752600" cy="990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13" idx="3"/>
          </p:cNvCxnSpPr>
          <p:nvPr/>
        </p:nvCxnSpPr>
        <p:spPr bwMode="auto">
          <a:xfrm>
            <a:off x="7478712" y="3856037"/>
            <a:ext cx="533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7" idx="3"/>
            <a:endCxn id="12" idx="1"/>
          </p:cNvCxnSpPr>
          <p:nvPr/>
        </p:nvCxnSpPr>
        <p:spPr bwMode="auto">
          <a:xfrm flipV="1">
            <a:off x="3363912" y="3856037"/>
            <a:ext cx="609600" cy="76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Freeform 74"/>
          <p:cNvSpPr/>
          <p:nvPr/>
        </p:nvSpPr>
        <p:spPr>
          <a:xfrm>
            <a:off x="7313828" y="1189614"/>
            <a:ext cx="772084" cy="1028855"/>
          </a:xfrm>
          <a:custGeom>
            <a:avLst/>
            <a:gdLst>
              <a:gd name="connsiteX0" fmla="*/ 0 w 772084"/>
              <a:gd name="connsiteY0" fmla="*/ 1028855 h 1028855"/>
              <a:gd name="connsiteX1" fmla="*/ 305413 w 772084"/>
              <a:gd name="connsiteY1" fmla="*/ 996703 h 1028855"/>
              <a:gd name="connsiteX2" fmla="*/ 450082 w 772084"/>
              <a:gd name="connsiteY2" fmla="*/ 900248 h 1028855"/>
              <a:gd name="connsiteX3" fmla="*/ 498305 w 772084"/>
              <a:gd name="connsiteY3" fmla="*/ 868097 h 1028855"/>
              <a:gd name="connsiteX4" fmla="*/ 546528 w 772084"/>
              <a:gd name="connsiteY4" fmla="*/ 803793 h 1028855"/>
              <a:gd name="connsiteX5" fmla="*/ 610825 w 772084"/>
              <a:gd name="connsiteY5" fmla="*/ 610883 h 1028855"/>
              <a:gd name="connsiteX6" fmla="*/ 659048 w 772084"/>
              <a:gd name="connsiteY6" fmla="*/ 482276 h 1028855"/>
              <a:gd name="connsiteX7" fmla="*/ 691197 w 772084"/>
              <a:gd name="connsiteY7" fmla="*/ 289365 h 1028855"/>
              <a:gd name="connsiteX8" fmla="*/ 707271 w 772084"/>
              <a:gd name="connsiteY8" fmla="*/ 241138 h 1028855"/>
              <a:gd name="connsiteX9" fmla="*/ 739420 w 772084"/>
              <a:gd name="connsiteY9" fmla="*/ 112531 h 1028855"/>
              <a:gd name="connsiteX10" fmla="*/ 771569 w 772084"/>
              <a:gd name="connsiteY10" fmla="*/ 0 h 102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084" h="1028855">
                <a:moveTo>
                  <a:pt x="0" y="1028855"/>
                </a:moveTo>
                <a:cubicBezTo>
                  <a:pt x="101804" y="1018138"/>
                  <a:pt x="205873" y="1020595"/>
                  <a:pt x="305413" y="996703"/>
                </a:cubicBezTo>
                <a:cubicBezTo>
                  <a:pt x="305417" y="996702"/>
                  <a:pt x="425969" y="916325"/>
                  <a:pt x="450082" y="900248"/>
                </a:cubicBezTo>
                <a:lnTo>
                  <a:pt x="498305" y="868097"/>
                </a:lnTo>
                <a:cubicBezTo>
                  <a:pt x="514379" y="846662"/>
                  <a:pt x="535790" y="828339"/>
                  <a:pt x="546528" y="803793"/>
                </a:cubicBezTo>
                <a:cubicBezTo>
                  <a:pt x="573694" y="741694"/>
                  <a:pt x="587028" y="674349"/>
                  <a:pt x="610825" y="610883"/>
                </a:cubicBezTo>
                <a:lnTo>
                  <a:pt x="659048" y="482276"/>
                </a:lnTo>
                <a:cubicBezTo>
                  <a:pt x="669764" y="417972"/>
                  <a:pt x="678413" y="353290"/>
                  <a:pt x="691197" y="289365"/>
                </a:cubicBezTo>
                <a:cubicBezTo>
                  <a:pt x="694520" y="272749"/>
                  <a:pt x="702813" y="257486"/>
                  <a:pt x="707271" y="241138"/>
                </a:cubicBezTo>
                <a:cubicBezTo>
                  <a:pt x="718897" y="198507"/>
                  <a:pt x="719660" y="152055"/>
                  <a:pt x="739420" y="112531"/>
                </a:cubicBezTo>
                <a:cubicBezTo>
                  <a:pt x="778758" y="33849"/>
                  <a:pt x="771569" y="72192"/>
                  <a:pt x="771569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3363912" y="4618037"/>
            <a:ext cx="4724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9" idx="3"/>
          </p:cNvCxnSpPr>
          <p:nvPr/>
        </p:nvCxnSpPr>
        <p:spPr bwMode="auto">
          <a:xfrm flipV="1">
            <a:off x="3363912" y="4694237"/>
            <a:ext cx="4724400" cy="571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Arrow Connector 102"/>
          <p:cNvCxnSpPr>
            <a:stCxn id="17" idx="2"/>
          </p:cNvCxnSpPr>
          <p:nvPr/>
        </p:nvCxnSpPr>
        <p:spPr bwMode="auto">
          <a:xfrm>
            <a:off x="8888412" y="5380037"/>
            <a:ext cx="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12" y="7056437"/>
            <a:ext cx="8713042" cy="553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Figure based on the illustration in the draft of the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edition “Speech and language processing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y D. </a:t>
            </a:r>
            <a:r>
              <a:rPr lang="en-US" sz="1600" dirty="0" err="1" smtClean="0"/>
              <a:t>Jurafsky</a:t>
            </a:r>
            <a:r>
              <a:rPr lang="en-US" sz="1600" dirty="0" smtClean="0"/>
              <a:t> and  James H. Martin https</a:t>
            </a:r>
            <a:r>
              <a:rPr lang="en-US" sz="1600" dirty="0"/>
              <a:t>://</a:t>
            </a:r>
            <a:r>
              <a:rPr lang="en-US" sz="1600" dirty="0" err="1"/>
              <a:t>web.stanford.edu</a:t>
            </a:r>
            <a:r>
              <a:rPr lang="en-US" sz="1600" dirty="0"/>
              <a:t>/~</a:t>
            </a:r>
            <a:r>
              <a:rPr lang="en-US" sz="1600" dirty="0" err="1"/>
              <a:t>jurafsky</a:t>
            </a:r>
            <a:r>
              <a:rPr lang="en-US" sz="1600" dirty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192023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IR-based QA overall schema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 bwMode="auto">
          <a:xfrm>
            <a:off x="1839912" y="2941637"/>
            <a:ext cx="1600200" cy="2819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cs typeface="Microsoft YaHei" charset="0"/>
              </a:rPr>
              <a:t>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6112" y="37036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Query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 Formulation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16112" y="4313237"/>
            <a:ext cx="1447800" cy="45720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Type 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16112" y="4922837"/>
            <a:ext cx="1447800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Question</a:t>
            </a:r>
          </a:p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Focus</a:t>
            </a:r>
          </a:p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lang="en-US" sz="1400" b="1" dirty="0"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Process 9"/>
          <p:cNvSpPr/>
          <p:nvPr/>
        </p:nvSpPr>
        <p:spPr bwMode="auto">
          <a:xfrm>
            <a:off x="3897312" y="3094037"/>
            <a:ext cx="3733800" cy="1295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  Passage retrieval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7312" y="41608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Question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3512" y="3627437"/>
            <a:ext cx="17526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Document/Passage retrieval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3" name="Multidocument 12"/>
          <p:cNvSpPr/>
          <p:nvPr/>
        </p:nvSpPr>
        <p:spPr bwMode="auto">
          <a:xfrm>
            <a:off x="6030912" y="3551237"/>
            <a:ext cx="1447800" cy="60960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Passages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973512" y="2332037"/>
            <a:ext cx="1752600" cy="381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>
                <a:cs typeface="Microsoft YaHei" charset="0"/>
              </a:rPr>
              <a:t>Search Index</a:t>
            </a:r>
          </a:p>
        </p:txBody>
      </p:sp>
      <p:sp>
        <p:nvSpPr>
          <p:cNvPr id="16" name="Multidocument 15"/>
          <p:cNvSpPr/>
          <p:nvPr/>
        </p:nvSpPr>
        <p:spPr bwMode="auto">
          <a:xfrm>
            <a:off x="1611312" y="1570037"/>
            <a:ext cx="1676400" cy="82296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Corpus/Web</a:t>
            </a:r>
            <a:endParaRPr lang="en-US" dirty="0"/>
          </a:p>
        </p:txBody>
      </p:sp>
      <p:sp>
        <p:nvSpPr>
          <p:cNvPr id="17" name="Process 16"/>
          <p:cNvSpPr/>
          <p:nvPr/>
        </p:nvSpPr>
        <p:spPr bwMode="auto">
          <a:xfrm>
            <a:off x="8088312" y="3322637"/>
            <a:ext cx="1600200" cy="2057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Answer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effectLst/>
                <a:cs typeface="Microsoft YaHei" charset="0"/>
              </a:rPr>
              <a:t> 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64512" y="40084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Passage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err="1" smtClean="0">
                <a:latin typeface="Arial" charset="0"/>
                <a:ea typeface="ＭＳ Ｐゴシック" charset="0"/>
                <a:cs typeface="Microsoft YaHei" charset="0"/>
              </a:rPr>
              <a:t>Reranking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64512" y="4694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extraction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164512" y="61420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Answer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21" name="Magnetic Disk 20"/>
          <p:cNvSpPr/>
          <p:nvPr/>
        </p:nvSpPr>
        <p:spPr bwMode="auto">
          <a:xfrm>
            <a:off x="3668712" y="5761037"/>
            <a:ext cx="3124200" cy="1219200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latin typeface="+mn-lt"/>
                <a:ea typeface="+mn-ea"/>
                <a:cs typeface="Microsoft YaHei" charset="0"/>
              </a:rPr>
              <a:t>Additional Analyzers/Knowledge bases/Wikipedia</a:t>
            </a:r>
            <a:endParaRPr lang="en-US" b="1" dirty="0">
              <a:solidFill>
                <a:schemeClr val="dk1"/>
              </a:solidFill>
              <a:latin typeface="+mn-lt"/>
              <a:ea typeface="+mn-ea"/>
              <a:cs typeface="Microsoft YaHei" charset="0"/>
            </a:endParaRPr>
          </a:p>
        </p:txBody>
      </p:sp>
      <p:cxnSp>
        <p:nvCxnSpPr>
          <p:cNvPr id="23" name="Straight Arrow Connector 22"/>
          <p:cNvCxnSpPr>
            <a:stCxn id="11" idx="3"/>
            <a:endCxn id="4" idx="1"/>
          </p:cNvCxnSpPr>
          <p:nvPr/>
        </p:nvCxnSpPr>
        <p:spPr bwMode="auto">
          <a:xfrm>
            <a:off x="1458912" y="4351337"/>
            <a:ext cx="3810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6" idx="3"/>
          </p:cNvCxnSpPr>
          <p:nvPr/>
        </p:nvCxnSpPr>
        <p:spPr bwMode="auto">
          <a:xfrm>
            <a:off x="3287712" y="1981517"/>
            <a:ext cx="1447800" cy="27432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5" idx="2"/>
            <a:endCxn id="12" idx="0"/>
          </p:cNvCxnSpPr>
          <p:nvPr/>
        </p:nvCxnSpPr>
        <p:spPr bwMode="auto">
          <a:xfrm>
            <a:off x="4849812" y="2713037"/>
            <a:ext cx="0" cy="914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12" idx="3"/>
            <a:endCxn id="13" idx="1"/>
          </p:cNvCxnSpPr>
          <p:nvPr/>
        </p:nvCxnSpPr>
        <p:spPr bwMode="auto">
          <a:xfrm>
            <a:off x="5726112" y="3856037"/>
            <a:ext cx="3048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21" idx="2"/>
            <a:endCxn id="4" idx="2"/>
          </p:cNvCxnSpPr>
          <p:nvPr/>
        </p:nvCxnSpPr>
        <p:spPr bwMode="auto">
          <a:xfrm flipH="1" flipV="1">
            <a:off x="2640012" y="5761037"/>
            <a:ext cx="1028700" cy="609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335712" y="4770437"/>
            <a:ext cx="1752600" cy="990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13" idx="3"/>
          </p:cNvCxnSpPr>
          <p:nvPr/>
        </p:nvCxnSpPr>
        <p:spPr bwMode="auto">
          <a:xfrm>
            <a:off x="7478712" y="3856037"/>
            <a:ext cx="533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7" idx="3"/>
            <a:endCxn id="12" idx="1"/>
          </p:cNvCxnSpPr>
          <p:nvPr/>
        </p:nvCxnSpPr>
        <p:spPr bwMode="auto">
          <a:xfrm flipV="1">
            <a:off x="3363912" y="3856037"/>
            <a:ext cx="609600" cy="76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Freeform 74"/>
          <p:cNvSpPr/>
          <p:nvPr/>
        </p:nvSpPr>
        <p:spPr>
          <a:xfrm>
            <a:off x="7313828" y="1189614"/>
            <a:ext cx="772084" cy="1028855"/>
          </a:xfrm>
          <a:custGeom>
            <a:avLst/>
            <a:gdLst>
              <a:gd name="connsiteX0" fmla="*/ 0 w 772084"/>
              <a:gd name="connsiteY0" fmla="*/ 1028855 h 1028855"/>
              <a:gd name="connsiteX1" fmla="*/ 305413 w 772084"/>
              <a:gd name="connsiteY1" fmla="*/ 996703 h 1028855"/>
              <a:gd name="connsiteX2" fmla="*/ 450082 w 772084"/>
              <a:gd name="connsiteY2" fmla="*/ 900248 h 1028855"/>
              <a:gd name="connsiteX3" fmla="*/ 498305 w 772084"/>
              <a:gd name="connsiteY3" fmla="*/ 868097 h 1028855"/>
              <a:gd name="connsiteX4" fmla="*/ 546528 w 772084"/>
              <a:gd name="connsiteY4" fmla="*/ 803793 h 1028855"/>
              <a:gd name="connsiteX5" fmla="*/ 610825 w 772084"/>
              <a:gd name="connsiteY5" fmla="*/ 610883 h 1028855"/>
              <a:gd name="connsiteX6" fmla="*/ 659048 w 772084"/>
              <a:gd name="connsiteY6" fmla="*/ 482276 h 1028855"/>
              <a:gd name="connsiteX7" fmla="*/ 691197 w 772084"/>
              <a:gd name="connsiteY7" fmla="*/ 289365 h 1028855"/>
              <a:gd name="connsiteX8" fmla="*/ 707271 w 772084"/>
              <a:gd name="connsiteY8" fmla="*/ 241138 h 1028855"/>
              <a:gd name="connsiteX9" fmla="*/ 739420 w 772084"/>
              <a:gd name="connsiteY9" fmla="*/ 112531 h 1028855"/>
              <a:gd name="connsiteX10" fmla="*/ 771569 w 772084"/>
              <a:gd name="connsiteY10" fmla="*/ 0 h 102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084" h="1028855">
                <a:moveTo>
                  <a:pt x="0" y="1028855"/>
                </a:moveTo>
                <a:cubicBezTo>
                  <a:pt x="101804" y="1018138"/>
                  <a:pt x="205873" y="1020595"/>
                  <a:pt x="305413" y="996703"/>
                </a:cubicBezTo>
                <a:cubicBezTo>
                  <a:pt x="305417" y="996702"/>
                  <a:pt x="425969" y="916325"/>
                  <a:pt x="450082" y="900248"/>
                </a:cubicBezTo>
                <a:lnTo>
                  <a:pt x="498305" y="868097"/>
                </a:lnTo>
                <a:cubicBezTo>
                  <a:pt x="514379" y="846662"/>
                  <a:pt x="535790" y="828339"/>
                  <a:pt x="546528" y="803793"/>
                </a:cubicBezTo>
                <a:cubicBezTo>
                  <a:pt x="573694" y="741694"/>
                  <a:pt x="587028" y="674349"/>
                  <a:pt x="610825" y="610883"/>
                </a:cubicBezTo>
                <a:lnTo>
                  <a:pt x="659048" y="482276"/>
                </a:lnTo>
                <a:cubicBezTo>
                  <a:pt x="669764" y="417972"/>
                  <a:pt x="678413" y="353290"/>
                  <a:pt x="691197" y="289365"/>
                </a:cubicBezTo>
                <a:cubicBezTo>
                  <a:pt x="694520" y="272749"/>
                  <a:pt x="702813" y="257486"/>
                  <a:pt x="707271" y="241138"/>
                </a:cubicBezTo>
                <a:cubicBezTo>
                  <a:pt x="718897" y="198507"/>
                  <a:pt x="719660" y="152055"/>
                  <a:pt x="739420" y="112531"/>
                </a:cubicBezTo>
                <a:cubicBezTo>
                  <a:pt x="778758" y="33849"/>
                  <a:pt x="771569" y="72192"/>
                  <a:pt x="771569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3363912" y="4618037"/>
            <a:ext cx="4724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9" idx="3"/>
          </p:cNvCxnSpPr>
          <p:nvPr/>
        </p:nvCxnSpPr>
        <p:spPr bwMode="auto">
          <a:xfrm flipV="1">
            <a:off x="3363912" y="4694237"/>
            <a:ext cx="4724400" cy="571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Arrow Connector 102"/>
          <p:cNvCxnSpPr>
            <a:stCxn id="17" idx="2"/>
          </p:cNvCxnSpPr>
          <p:nvPr/>
        </p:nvCxnSpPr>
        <p:spPr bwMode="auto">
          <a:xfrm>
            <a:off x="8888412" y="5380037"/>
            <a:ext cx="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12" y="7056437"/>
            <a:ext cx="8713042" cy="553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Figure based on the illustration in the draft of the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edition “Speech and language processing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y D. </a:t>
            </a:r>
            <a:r>
              <a:rPr lang="en-US" sz="1600" dirty="0" err="1" smtClean="0"/>
              <a:t>Jurafsky</a:t>
            </a:r>
            <a:r>
              <a:rPr lang="en-US" sz="1600" dirty="0" smtClean="0"/>
              <a:t> and  James H. Martin https</a:t>
            </a:r>
            <a:r>
              <a:rPr lang="en-US" sz="1600" dirty="0"/>
              <a:t>://</a:t>
            </a:r>
            <a:r>
              <a:rPr lang="en-US" sz="1600" dirty="0" err="1"/>
              <a:t>web.stanford.edu</a:t>
            </a:r>
            <a:r>
              <a:rPr lang="en-US" sz="1600" dirty="0"/>
              <a:t>/~</a:t>
            </a:r>
            <a:r>
              <a:rPr lang="en-US" sz="1600" dirty="0" err="1"/>
              <a:t>jurafsky</a:t>
            </a:r>
            <a:r>
              <a:rPr lang="en-US" sz="1600" dirty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25580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Overall objective: answering questions in natural language</a:t>
            </a:r>
            <a:endParaRPr lang="en-US" sz="2200" b="1" dirty="0">
              <a:solidFill>
                <a:srgbClr val="243460"/>
              </a:solidFill>
            </a:endParaRPr>
          </a:p>
          <a:p>
            <a:pPr lvl="1"/>
            <a:endParaRPr lang="en-US" dirty="0" smtClean="0"/>
          </a:p>
          <a:p>
            <a:pPr marL="457013" lvl="1" indent="0">
              <a:buNone/>
            </a:pPr>
            <a:r>
              <a:rPr lang="en-US" sz="2800" dirty="0" smtClean="0"/>
              <a:t>	</a:t>
            </a:r>
            <a:r>
              <a:rPr lang="en-US" sz="2800" dirty="0"/>
              <a:t>	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3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type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Expected answer type/Question Class</a:t>
            </a:r>
          </a:p>
          <a:p>
            <a:pPr lvl="1"/>
            <a:r>
              <a:rPr lang="en-US" sz="2000" dirty="0" smtClean="0"/>
              <a:t>Definition, description, entity, human, location, manner, number organization…</a:t>
            </a:r>
          </a:p>
          <a:p>
            <a:pPr lvl="2"/>
            <a:r>
              <a:rPr lang="en-US" sz="1800" i="1" dirty="0">
                <a:solidFill>
                  <a:srgbClr val="243460"/>
                </a:solidFill>
                <a:cs typeface="Microsoft YaHei" charset="0"/>
              </a:rPr>
              <a:t>What sports stadium has been billed as “the eighth wonder of the world"</a:t>
            </a:r>
            <a:r>
              <a:rPr lang="en-US" sz="1800" i="1" dirty="0" smtClean="0">
                <a:solidFill>
                  <a:srgbClr val="243460"/>
                </a:solidFill>
                <a:cs typeface="Microsoft YaHei" charset="0"/>
              </a:rPr>
              <a:t>? -&gt; </a:t>
            </a:r>
            <a:r>
              <a:rPr lang="en-US" sz="1800" b="1" i="1" dirty="0" smtClean="0">
                <a:solidFill>
                  <a:srgbClr val="243460"/>
                </a:solidFill>
                <a:cs typeface="Microsoft YaHei" charset="0"/>
              </a:rPr>
              <a:t>LOCATION</a:t>
            </a:r>
            <a:endParaRPr lang="en-US" sz="1800" b="1" i="1" dirty="0" smtClean="0">
              <a:solidFill>
                <a:srgbClr val="243460"/>
              </a:solidFill>
              <a:cs typeface="Microsoft YaHei" charset="0"/>
            </a:endParaRPr>
          </a:p>
          <a:p>
            <a:r>
              <a:rPr lang="en-US" sz="2400" dirty="0" smtClean="0">
                <a:cs typeface="Microsoft YaHei" charset="0"/>
              </a:rPr>
              <a:t>We use a labeled QC corpus </a:t>
            </a:r>
            <a:r>
              <a:rPr lang="en-US" sz="2400" dirty="0" smtClean="0">
                <a:cs typeface="Microsoft YaHei" charset="0"/>
              </a:rPr>
              <a:t>(</a:t>
            </a:r>
            <a:r>
              <a:rPr lang="en-US" sz="2400" dirty="0" err="1" smtClean="0">
                <a:cs typeface="Microsoft YaHei" charset="0"/>
              </a:rPr>
              <a:t>Li&amp;Roth</a:t>
            </a:r>
            <a:r>
              <a:rPr lang="en-US" sz="2400" dirty="0" smtClean="0">
                <a:cs typeface="Microsoft YaHei" charset="0"/>
              </a:rPr>
              <a:t>, 2002) </a:t>
            </a:r>
          </a:p>
          <a:p>
            <a:pPr lvl="1"/>
            <a:r>
              <a:rPr lang="en-US" sz="2000" dirty="0" smtClean="0">
                <a:cs typeface="Microsoft YaHei" charset="0"/>
              </a:rPr>
              <a:t>HUM, ENTY, LOC, ABBR, DESC, NUM</a:t>
            </a:r>
          </a:p>
          <a:p>
            <a:pPr lvl="1"/>
            <a:r>
              <a:rPr lang="en-US" sz="2000" dirty="0" smtClean="0">
                <a:cs typeface="Microsoft YaHei" charset="0"/>
              </a:rPr>
              <a:t>32 fine-grained classes </a:t>
            </a:r>
          </a:p>
          <a:p>
            <a:pPr lvl="1"/>
            <a:r>
              <a:rPr lang="en-US" sz="2000" dirty="0">
                <a:cs typeface="Microsoft YaHei" charset="0"/>
                <a:hlinkClick r:id="rId2"/>
              </a:rPr>
              <a:t>http://cogcomp.cs.illinois.edu/Data/QA/QC</a:t>
            </a:r>
            <a:r>
              <a:rPr lang="en-US" sz="2000" dirty="0" smtClean="0">
                <a:cs typeface="Microsoft YaHei" charset="0"/>
                <a:hlinkClick r:id="rId2"/>
              </a:rPr>
              <a:t>/</a:t>
            </a:r>
            <a:endParaRPr lang="en-US" sz="2400" dirty="0" smtClean="0">
              <a:cs typeface="Microsoft YaHei" charset="0"/>
            </a:endParaRPr>
          </a:p>
          <a:p>
            <a:pPr marL="457013" lvl="1" indent="0">
              <a:buNone/>
            </a:pPr>
            <a:endParaRPr lang="en-US" sz="2800" dirty="0">
              <a:cs typeface="Microsoft YaHei" charset="0"/>
            </a:endParaRPr>
          </a:p>
          <a:p>
            <a:pPr lvl="2"/>
            <a:endParaRPr lang="en-US" sz="24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9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type detection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Expected answer type/Question Class</a:t>
            </a:r>
          </a:p>
          <a:p>
            <a:pPr lvl="1"/>
            <a:r>
              <a:rPr lang="en-US" sz="2000" dirty="0" smtClean="0"/>
              <a:t>Definition, description, entity, human, location, manner, number organization…</a:t>
            </a:r>
          </a:p>
          <a:p>
            <a:pPr lvl="2"/>
            <a:r>
              <a:rPr lang="en-US" sz="1800" i="1" dirty="0">
                <a:solidFill>
                  <a:srgbClr val="243460"/>
                </a:solidFill>
                <a:cs typeface="Microsoft YaHei" charset="0"/>
              </a:rPr>
              <a:t>What sports stadium has been billed as “the eighth wonder of the world"</a:t>
            </a:r>
            <a:r>
              <a:rPr lang="en-US" sz="1800" i="1" dirty="0" smtClean="0">
                <a:solidFill>
                  <a:srgbClr val="243460"/>
                </a:solidFill>
                <a:cs typeface="Microsoft YaHei" charset="0"/>
              </a:rPr>
              <a:t>? -&gt; </a:t>
            </a:r>
            <a:r>
              <a:rPr lang="en-US" sz="1800" b="1" i="1" dirty="0" smtClean="0">
                <a:solidFill>
                  <a:srgbClr val="243460"/>
                </a:solidFill>
                <a:cs typeface="Microsoft YaHei" charset="0"/>
              </a:rPr>
              <a:t>LOCATION</a:t>
            </a:r>
            <a:endParaRPr lang="en-US" sz="1800" b="1" i="1" dirty="0" smtClean="0">
              <a:solidFill>
                <a:srgbClr val="243460"/>
              </a:solidFill>
              <a:cs typeface="Microsoft YaHei" charset="0"/>
            </a:endParaRPr>
          </a:p>
          <a:p>
            <a:r>
              <a:rPr lang="en-US" sz="2400" dirty="0">
                <a:cs typeface="Microsoft YaHei" charset="0"/>
              </a:rPr>
              <a:t>We use a labeled QC corpus </a:t>
            </a:r>
            <a:r>
              <a:rPr lang="en-US" sz="2400" dirty="0" smtClean="0">
                <a:cs typeface="Microsoft YaHei" charset="0"/>
              </a:rPr>
              <a:t>(</a:t>
            </a:r>
            <a:r>
              <a:rPr lang="en-US" sz="2400" dirty="0" err="1" smtClean="0">
                <a:cs typeface="Microsoft YaHei" charset="0"/>
              </a:rPr>
              <a:t>Li&amp;Roth</a:t>
            </a:r>
            <a:r>
              <a:rPr lang="en-US" sz="2400" dirty="0" smtClean="0">
                <a:cs typeface="Microsoft YaHei" charset="0"/>
              </a:rPr>
              <a:t>, 2002) </a:t>
            </a:r>
          </a:p>
          <a:p>
            <a:pPr lvl="1"/>
            <a:r>
              <a:rPr lang="en-US" sz="2000" dirty="0" smtClean="0">
                <a:cs typeface="Microsoft YaHei" charset="0"/>
              </a:rPr>
              <a:t>HUM, ENTY, LOC, ABBR, DESC, </a:t>
            </a:r>
            <a:r>
              <a:rPr lang="en-US" sz="2000" dirty="0" smtClean="0">
                <a:cs typeface="Microsoft YaHei" charset="0"/>
              </a:rPr>
              <a:t>NUM</a:t>
            </a:r>
          </a:p>
          <a:p>
            <a:pPr lvl="1"/>
            <a:r>
              <a:rPr lang="en-US" sz="2000" dirty="0" smtClean="0">
                <a:cs typeface="Microsoft YaHei" charset="0"/>
              </a:rPr>
              <a:t>32 fine-grained classes </a:t>
            </a:r>
          </a:p>
          <a:p>
            <a:pPr lvl="1"/>
            <a:r>
              <a:rPr lang="en-US" sz="2000" dirty="0" smtClean="0">
                <a:cs typeface="Microsoft YaHei" charset="0"/>
                <a:hlinkClick r:id="rId2"/>
              </a:rPr>
              <a:t>http</a:t>
            </a:r>
            <a:r>
              <a:rPr lang="en-US" sz="2000" dirty="0">
                <a:cs typeface="Microsoft YaHei" charset="0"/>
                <a:hlinkClick r:id="rId2"/>
              </a:rPr>
              <a:t>://cogcomp.cs.illinois.edu/Data/QA/QC</a:t>
            </a:r>
            <a:r>
              <a:rPr lang="en-US" sz="2000" dirty="0" smtClean="0">
                <a:cs typeface="Microsoft YaHei" charset="0"/>
                <a:hlinkClick r:id="rId2"/>
              </a:rPr>
              <a:t>/</a:t>
            </a:r>
            <a:endParaRPr lang="en-US" sz="2000" dirty="0" smtClean="0">
              <a:cs typeface="Microsoft YaHei" charset="0"/>
            </a:endParaRPr>
          </a:p>
          <a:p>
            <a:r>
              <a:rPr lang="en-US" sz="2400" dirty="0" smtClean="0">
                <a:cs typeface="Microsoft YaHei" charset="0"/>
              </a:rPr>
              <a:t>The pipeline employs a tree kernel-based based approach for question classification (Croce at al., 2011)</a:t>
            </a:r>
          </a:p>
          <a:p>
            <a:pPr lvl="1"/>
            <a:r>
              <a:rPr lang="en-US" sz="2400" dirty="0" smtClean="0">
                <a:cs typeface="Microsoft YaHei" charset="0"/>
              </a:rPr>
              <a:t>Accuracy 85-95 %</a:t>
            </a:r>
            <a:endParaRPr lang="en-US" sz="2400" dirty="0" smtClean="0">
              <a:cs typeface="Microsoft YaHei" charset="0"/>
            </a:endParaRPr>
          </a:p>
          <a:p>
            <a:pPr marL="457013" lvl="1" indent="0">
              <a:buNone/>
            </a:pPr>
            <a:endParaRPr lang="en-US" sz="2800" dirty="0">
              <a:cs typeface="Microsoft YaHei" charset="0"/>
            </a:endParaRPr>
          </a:p>
          <a:p>
            <a:pPr lvl="2"/>
            <a:endParaRPr lang="en-US" sz="24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IR-based QA overall schema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 bwMode="auto">
          <a:xfrm>
            <a:off x="1839912" y="2941637"/>
            <a:ext cx="1600200" cy="2819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cs typeface="Microsoft YaHei" charset="0"/>
              </a:rPr>
              <a:t>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6112" y="37036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Query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 Formulation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16112" y="4313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Answer Type </a:t>
            </a:r>
          </a:p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lang="en-US" sz="1400" b="1" dirty="0"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16112" y="4922837"/>
            <a:ext cx="1447800" cy="68580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Question</a:t>
            </a:r>
          </a:p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Focus</a:t>
            </a:r>
          </a:p>
          <a:p>
            <a:pPr algn="ctr" defTabSz="457200"/>
            <a:r>
              <a:rPr lang="en-US" sz="1400" b="1" dirty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lang="en-US" sz="1400" b="1" dirty="0"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Process 9"/>
          <p:cNvSpPr/>
          <p:nvPr/>
        </p:nvSpPr>
        <p:spPr bwMode="auto">
          <a:xfrm>
            <a:off x="3897312" y="3094037"/>
            <a:ext cx="3733800" cy="1295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  Passage retrieval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7312" y="41608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Question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3512" y="3627437"/>
            <a:ext cx="17526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Document/Passage retrieval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3" name="Multidocument 12"/>
          <p:cNvSpPr/>
          <p:nvPr/>
        </p:nvSpPr>
        <p:spPr bwMode="auto">
          <a:xfrm>
            <a:off x="6030912" y="3551237"/>
            <a:ext cx="1447800" cy="60960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Passages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973512" y="2332037"/>
            <a:ext cx="1752600" cy="381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>
                <a:cs typeface="Microsoft YaHei" charset="0"/>
              </a:rPr>
              <a:t>Search Index</a:t>
            </a:r>
          </a:p>
        </p:txBody>
      </p:sp>
      <p:sp>
        <p:nvSpPr>
          <p:cNvPr id="16" name="Multidocument 15"/>
          <p:cNvSpPr/>
          <p:nvPr/>
        </p:nvSpPr>
        <p:spPr bwMode="auto">
          <a:xfrm>
            <a:off x="1611312" y="1570037"/>
            <a:ext cx="1676400" cy="82296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Corpus/Web</a:t>
            </a:r>
            <a:endParaRPr lang="en-US" dirty="0"/>
          </a:p>
        </p:txBody>
      </p:sp>
      <p:sp>
        <p:nvSpPr>
          <p:cNvPr id="17" name="Process 16"/>
          <p:cNvSpPr/>
          <p:nvPr/>
        </p:nvSpPr>
        <p:spPr bwMode="auto">
          <a:xfrm>
            <a:off x="8088312" y="3322637"/>
            <a:ext cx="1600200" cy="2057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Answer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effectLst/>
                <a:cs typeface="Microsoft YaHei" charset="0"/>
              </a:rPr>
              <a:t> 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64512" y="40084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Passage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err="1" smtClean="0">
                <a:latin typeface="Arial" charset="0"/>
                <a:ea typeface="ＭＳ Ｐゴシック" charset="0"/>
                <a:cs typeface="Microsoft YaHei" charset="0"/>
              </a:rPr>
              <a:t>Reranking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64512" y="4694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extraction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164512" y="61420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Answer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21" name="Magnetic Disk 20"/>
          <p:cNvSpPr/>
          <p:nvPr/>
        </p:nvSpPr>
        <p:spPr bwMode="auto">
          <a:xfrm>
            <a:off x="3668712" y="5761037"/>
            <a:ext cx="3124200" cy="1219200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latin typeface="+mn-lt"/>
                <a:ea typeface="+mn-ea"/>
                <a:cs typeface="Microsoft YaHei" charset="0"/>
              </a:rPr>
              <a:t>Additional Analyzers/Knowledge bases/Wikipedia</a:t>
            </a:r>
            <a:endParaRPr lang="en-US" b="1" dirty="0">
              <a:solidFill>
                <a:schemeClr val="dk1"/>
              </a:solidFill>
              <a:latin typeface="+mn-lt"/>
              <a:ea typeface="+mn-ea"/>
              <a:cs typeface="Microsoft YaHei" charset="0"/>
            </a:endParaRPr>
          </a:p>
        </p:txBody>
      </p:sp>
      <p:cxnSp>
        <p:nvCxnSpPr>
          <p:cNvPr id="23" name="Straight Arrow Connector 22"/>
          <p:cNvCxnSpPr>
            <a:stCxn id="11" idx="3"/>
            <a:endCxn id="4" idx="1"/>
          </p:cNvCxnSpPr>
          <p:nvPr/>
        </p:nvCxnSpPr>
        <p:spPr bwMode="auto">
          <a:xfrm>
            <a:off x="1458912" y="4351337"/>
            <a:ext cx="3810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6" idx="3"/>
          </p:cNvCxnSpPr>
          <p:nvPr/>
        </p:nvCxnSpPr>
        <p:spPr bwMode="auto">
          <a:xfrm>
            <a:off x="3287712" y="1981517"/>
            <a:ext cx="1447800" cy="27432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5" idx="2"/>
            <a:endCxn id="12" idx="0"/>
          </p:cNvCxnSpPr>
          <p:nvPr/>
        </p:nvCxnSpPr>
        <p:spPr bwMode="auto">
          <a:xfrm>
            <a:off x="4849812" y="2713037"/>
            <a:ext cx="0" cy="914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12" idx="3"/>
            <a:endCxn id="13" idx="1"/>
          </p:cNvCxnSpPr>
          <p:nvPr/>
        </p:nvCxnSpPr>
        <p:spPr bwMode="auto">
          <a:xfrm>
            <a:off x="5726112" y="3856037"/>
            <a:ext cx="3048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21" idx="2"/>
            <a:endCxn id="4" idx="2"/>
          </p:cNvCxnSpPr>
          <p:nvPr/>
        </p:nvCxnSpPr>
        <p:spPr bwMode="auto">
          <a:xfrm flipH="1" flipV="1">
            <a:off x="2640012" y="5761037"/>
            <a:ext cx="1028700" cy="609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335712" y="4770437"/>
            <a:ext cx="1752600" cy="990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13" idx="3"/>
          </p:cNvCxnSpPr>
          <p:nvPr/>
        </p:nvCxnSpPr>
        <p:spPr bwMode="auto">
          <a:xfrm>
            <a:off x="7478712" y="3856037"/>
            <a:ext cx="533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7" idx="3"/>
            <a:endCxn id="12" idx="1"/>
          </p:cNvCxnSpPr>
          <p:nvPr/>
        </p:nvCxnSpPr>
        <p:spPr bwMode="auto">
          <a:xfrm flipV="1">
            <a:off x="3363912" y="3856037"/>
            <a:ext cx="609600" cy="76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Freeform 74"/>
          <p:cNvSpPr/>
          <p:nvPr/>
        </p:nvSpPr>
        <p:spPr>
          <a:xfrm>
            <a:off x="7313828" y="1189614"/>
            <a:ext cx="772084" cy="1028855"/>
          </a:xfrm>
          <a:custGeom>
            <a:avLst/>
            <a:gdLst>
              <a:gd name="connsiteX0" fmla="*/ 0 w 772084"/>
              <a:gd name="connsiteY0" fmla="*/ 1028855 h 1028855"/>
              <a:gd name="connsiteX1" fmla="*/ 305413 w 772084"/>
              <a:gd name="connsiteY1" fmla="*/ 996703 h 1028855"/>
              <a:gd name="connsiteX2" fmla="*/ 450082 w 772084"/>
              <a:gd name="connsiteY2" fmla="*/ 900248 h 1028855"/>
              <a:gd name="connsiteX3" fmla="*/ 498305 w 772084"/>
              <a:gd name="connsiteY3" fmla="*/ 868097 h 1028855"/>
              <a:gd name="connsiteX4" fmla="*/ 546528 w 772084"/>
              <a:gd name="connsiteY4" fmla="*/ 803793 h 1028855"/>
              <a:gd name="connsiteX5" fmla="*/ 610825 w 772084"/>
              <a:gd name="connsiteY5" fmla="*/ 610883 h 1028855"/>
              <a:gd name="connsiteX6" fmla="*/ 659048 w 772084"/>
              <a:gd name="connsiteY6" fmla="*/ 482276 h 1028855"/>
              <a:gd name="connsiteX7" fmla="*/ 691197 w 772084"/>
              <a:gd name="connsiteY7" fmla="*/ 289365 h 1028855"/>
              <a:gd name="connsiteX8" fmla="*/ 707271 w 772084"/>
              <a:gd name="connsiteY8" fmla="*/ 241138 h 1028855"/>
              <a:gd name="connsiteX9" fmla="*/ 739420 w 772084"/>
              <a:gd name="connsiteY9" fmla="*/ 112531 h 1028855"/>
              <a:gd name="connsiteX10" fmla="*/ 771569 w 772084"/>
              <a:gd name="connsiteY10" fmla="*/ 0 h 102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084" h="1028855">
                <a:moveTo>
                  <a:pt x="0" y="1028855"/>
                </a:moveTo>
                <a:cubicBezTo>
                  <a:pt x="101804" y="1018138"/>
                  <a:pt x="205873" y="1020595"/>
                  <a:pt x="305413" y="996703"/>
                </a:cubicBezTo>
                <a:cubicBezTo>
                  <a:pt x="305417" y="996702"/>
                  <a:pt x="425969" y="916325"/>
                  <a:pt x="450082" y="900248"/>
                </a:cubicBezTo>
                <a:lnTo>
                  <a:pt x="498305" y="868097"/>
                </a:lnTo>
                <a:cubicBezTo>
                  <a:pt x="514379" y="846662"/>
                  <a:pt x="535790" y="828339"/>
                  <a:pt x="546528" y="803793"/>
                </a:cubicBezTo>
                <a:cubicBezTo>
                  <a:pt x="573694" y="741694"/>
                  <a:pt x="587028" y="674349"/>
                  <a:pt x="610825" y="610883"/>
                </a:cubicBezTo>
                <a:lnTo>
                  <a:pt x="659048" y="482276"/>
                </a:lnTo>
                <a:cubicBezTo>
                  <a:pt x="669764" y="417972"/>
                  <a:pt x="678413" y="353290"/>
                  <a:pt x="691197" y="289365"/>
                </a:cubicBezTo>
                <a:cubicBezTo>
                  <a:pt x="694520" y="272749"/>
                  <a:pt x="702813" y="257486"/>
                  <a:pt x="707271" y="241138"/>
                </a:cubicBezTo>
                <a:cubicBezTo>
                  <a:pt x="718897" y="198507"/>
                  <a:pt x="719660" y="152055"/>
                  <a:pt x="739420" y="112531"/>
                </a:cubicBezTo>
                <a:cubicBezTo>
                  <a:pt x="778758" y="33849"/>
                  <a:pt x="771569" y="72192"/>
                  <a:pt x="771569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3363912" y="4618037"/>
            <a:ext cx="4724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9" idx="3"/>
          </p:cNvCxnSpPr>
          <p:nvPr/>
        </p:nvCxnSpPr>
        <p:spPr bwMode="auto">
          <a:xfrm flipV="1">
            <a:off x="3363912" y="4694237"/>
            <a:ext cx="4724400" cy="571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Arrow Connector 102"/>
          <p:cNvCxnSpPr>
            <a:stCxn id="17" idx="2"/>
          </p:cNvCxnSpPr>
          <p:nvPr/>
        </p:nvCxnSpPr>
        <p:spPr bwMode="auto">
          <a:xfrm>
            <a:off x="8888412" y="5380037"/>
            <a:ext cx="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12" y="7056437"/>
            <a:ext cx="8713042" cy="553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Figure based on the illustration in the draft of the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edition “Speech and language processing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y D. </a:t>
            </a:r>
            <a:r>
              <a:rPr lang="en-US" sz="1600" dirty="0" err="1" smtClean="0"/>
              <a:t>Jurafsky</a:t>
            </a:r>
            <a:r>
              <a:rPr lang="en-US" sz="1600" dirty="0" smtClean="0"/>
              <a:t> and  James H. Martin https</a:t>
            </a:r>
            <a:r>
              <a:rPr lang="en-US" sz="1600" dirty="0"/>
              <a:t>://</a:t>
            </a:r>
            <a:r>
              <a:rPr lang="en-US" sz="1600" dirty="0" err="1"/>
              <a:t>web.stanford.edu</a:t>
            </a:r>
            <a:r>
              <a:rPr lang="en-US" sz="1600" dirty="0"/>
              <a:t>/~</a:t>
            </a:r>
            <a:r>
              <a:rPr lang="en-US" sz="1600" dirty="0" err="1"/>
              <a:t>jurafsky</a:t>
            </a:r>
            <a:r>
              <a:rPr lang="en-US" sz="1600" dirty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130650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focus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Question focus is a</a:t>
            </a:r>
          </a:p>
          <a:p>
            <a:pPr lvl="1"/>
            <a:r>
              <a:rPr lang="en-US" sz="2400" dirty="0" smtClean="0"/>
              <a:t>“noun that is property or entity being sought by the question” (</a:t>
            </a:r>
            <a:r>
              <a:rPr lang="en-US" sz="2400" dirty="0" err="1" smtClean="0"/>
              <a:t>Prager</a:t>
            </a:r>
            <a:r>
              <a:rPr lang="en-US" sz="2400" dirty="0" smtClean="0"/>
              <a:t>, 2006)</a:t>
            </a:r>
          </a:p>
          <a:p>
            <a:pPr lvl="1"/>
            <a:r>
              <a:rPr lang="en-US" sz="2400" dirty="0" smtClean="0"/>
              <a:t>“the </a:t>
            </a:r>
            <a:r>
              <a:rPr lang="en-US" sz="2400" dirty="0"/>
              <a:t>set of all maximal noun phrases in the question that </a:t>
            </a:r>
            <a:r>
              <a:rPr lang="en-US" sz="2400" dirty="0" err="1"/>
              <a:t>corefer</a:t>
            </a:r>
            <a:r>
              <a:rPr lang="en-US" sz="2400" dirty="0"/>
              <a:t> with the </a:t>
            </a:r>
            <a:r>
              <a:rPr lang="en-US" sz="2400" dirty="0" smtClean="0"/>
              <a:t>answer” (</a:t>
            </a:r>
            <a:r>
              <a:rPr lang="en-US" sz="2400" dirty="0" err="1" smtClean="0"/>
              <a:t>Bunescu</a:t>
            </a:r>
            <a:r>
              <a:rPr lang="en-US" sz="2400" dirty="0" smtClean="0"/>
              <a:t> and Huang, 2010)</a:t>
            </a:r>
          </a:p>
          <a:p>
            <a:pPr lvl="1"/>
            <a:r>
              <a:rPr lang="en-US" sz="2400" dirty="0" smtClean="0"/>
              <a:t>Example: What </a:t>
            </a:r>
            <a:r>
              <a:rPr lang="en-US" sz="2400" i="1" dirty="0">
                <a:solidFill>
                  <a:srgbClr val="FF0000"/>
                </a:solidFill>
              </a:rPr>
              <a:t>sports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stadium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has been billed as </a:t>
            </a:r>
            <a:r>
              <a:rPr lang="en-US" sz="2400" i="1" dirty="0">
                <a:solidFill>
                  <a:srgbClr val="243460"/>
                </a:solidFill>
              </a:rPr>
              <a:t>“</a:t>
            </a:r>
            <a:r>
              <a:rPr lang="en-US" sz="2400" i="1" dirty="0">
                <a:solidFill>
                  <a:srgbClr val="FF0000"/>
                </a:solidFill>
              </a:rPr>
              <a:t>the eighth wonder of the world"</a:t>
            </a:r>
            <a:r>
              <a:rPr lang="en-US" sz="2400" dirty="0"/>
              <a:t>? </a:t>
            </a:r>
            <a:endParaRPr lang="en-US" sz="24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8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focus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Question focus is a</a:t>
            </a:r>
          </a:p>
          <a:p>
            <a:pPr lvl="1"/>
            <a:r>
              <a:rPr lang="en-US" sz="2400" dirty="0" smtClean="0"/>
              <a:t>“noun that is property or entity being sought by the question” (</a:t>
            </a:r>
            <a:r>
              <a:rPr lang="en-US" sz="2400" dirty="0" err="1" smtClean="0"/>
              <a:t>Prager</a:t>
            </a:r>
            <a:r>
              <a:rPr lang="en-US" sz="2400" dirty="0" smtClean="0"/>
              <a:t>, 2006)</a:t>
            </a:r>
          </a:p>
          <a:p>
            <a:pPr lvl="1"/>
            <a:r>
              <a:rPr lang="en-US" sz="2400" dirty="0" smtClean="0"/>
              <a:t>“the </a:t>
            </a:r>
            <a:r>
              <a:rPr lang="en-US" sz="2400" dirty="0"/>
              <a:t>set of all maximal noun phrases in the question that </a:t>
            </a:r>
            <a:r>
              <a:rPr lang="en-US" sz="2400" dirty="0" err="1"/>
              <a:t>corefer</a:t>
            </a:r>
            <a:r>
              <a:rPr lang="en-US" sz="2400" dirty="0"/>
              <a:t> with the </a:t>
            </a:r>
            <a:r>
              <a:rPr lang="en-US" sz="2400" dirty="0" smtClean="0"/>
              <a:t>answer” (</a:t>
            </a:r>
            <a:r>
              <a:rPr lang="en-US" sz="2400" dirty="0" err="1" smtClean="0"/>
              <a:t>Bunescu</a:t>
            </a:r>
            <a:r>
              <a:rPr lang="en-US" sz="2400" dirty="0" smtClean="0"/>
              <a:t> and Huang, 2010)</a:t>
            </a:r>
          </a:p>
          <a:p>
            <a:pPr lvl="1"/>
            <a:r>
              <a:rPr lang="en-US" sz="2400" dirty="0" smtClean="0"/>
              <a:t>Example: What </a:t>
            </a:r>
            <a:r>
              <a:rPr lang="en-US" sz="2400" dirty="0"/>
              <a:t>sports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stadium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has been billed as “the eighth wonder of the world"? 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focus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Question focus is a</a:t>
            </a:r>
          </a:p>
          <a:p>
            <a:pPr lvl="1"/>
            <a:r>
              <a:rPr lang="en-US" sz="2400" dirty="0" smtClean="0"/>
              <a:t>“noun that is property or entity being sought by the question” (</a:t>
            </a:r>
            <a:r>
              <a:rPr lang="en-US" sz="2400" dirty="0" err="1" smtClean="0"/>
              <a:t>Prager</a:t>
            </a:r>
            <a:r>
              <a:rPr lang="en-US" sz="2400" dirty="0" smtClean="0"/>
              <a:t>, 2006)</a:t>
            </a:r>
          </a:p>
          <a:p>
            <a:pPr lvl="1"/>
            <a:r>
              <a:rPr lang="en-US" sz="2400" dirty="0" smtClean="0"/>
              <a:t>“the </a:t>
            </a:r>
            <a:r>
              <a:rPr lang="en-US" sz="2400" dirty="0"/>
              <a:t>set of all maximal noun phrases in the question that </a:t>
            </a:r>
            <a:r>
              <a:rPr lang="en-US" sz="2400" dirty="0" err="1"/>
              <a:t>corefer</a:t>
            </a:r>
            <a:r>
              <a:rPr lang="en-US" sz="2400" dirty="0"/>
              <a:t> with the </a:t>
            </a:r>
            <a:r>
              <a:rPr lang="en-US" sz="2400" dirty="0" smtClean="0"/>
              <a:t>answer” (</a:t>
            </a:r>
            <a:r>
              <a:rPr lang="en-US" sz="2400" dirty="0" err="1" smtClean="0"/>
              <a:t>Bunescu</a:t>
            </a:r>
            <a:r>
              <a:rPr lang="en-US" sz="2400" dirty="0" smtClean="0"/>
              <a:t> and Huang, 2010)</a:t>
            </a:r>
          </a:p>
          <a:p>
            <a:pPr lvl="1"/>
            <a:r>
              <a:rPr lang="en-US" sz="2400" dirty="0" smtClean="0"/>
              <a:t>Example: What </a:t>
            </a:r>
            <a:r>
              <a:rPr lang="en-US" sz="2400" dirty="0"/>
              <a:t>sports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stadium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has been billed as “the eighth wonder of the world"? </a:t>
            </a:r>
            <a:endParaRPr lang="en-US" sz="2400" dirty="0" smtClean="0"/>
          </a:p>
          <a:p>
            <a:r>
              <a:rPr lang="en-US" sz="2800" dirty="0" smtClean="0"/>
              <a:t>Corpora available</a:t>
            </a:r>
          </a:p>
          <a:p>
            <a:pPr lvl="1"/>
            <a:r>
              <a:rPr lang="en-US" sz="2400" dirty="0" smtClean="0"/>
              <a:t>SeCo</a:t>
            </a:r>
            <a:r>
              <a:rPr lang="en-US" sz="2400" dirty="0"/>
              <a:t>-600 (</a:t>
            </a:r>
            <a:r>
              <a:rPr lang="en-US" sz="2400" dirty="0" err="1"/>
              <a:t>Quarteroni</a:t>
            </a:r>
            <a:r>
              <a:rPr lang="en-US" sz="2400" dirty="0"/>
              <a:t> et al., 2012), Mooney </a:t>
            </a:r>
            <a:r>
              <a:rPr lang="en-US" sz="2400" dirty="0" err="1"/>
              <a:t>GeoQuery</a:t>
            </a:r>
            <a:r>
              <a:rPr lang="en-US" sz="2400" dirty="0"/>
              <a:t> (</a:t>
            </a:r>
            <a:r>
              <a:rPr lang="en-US" sz="2400" dirty="0" err="1"/>
              <a:t>Damljanovic</a:t>
            </a:r>
            <a:r>
              <a:rPr lang="en-US" sz="2400" dirty="0"/>
              <a:t> et al., 2010), (</a:t>
            </a:r>
            <a:r>
              <a:rPr lang="en-US" sz="2400" dirty="0" err="1"/>
              <a:t>Bunescu</a:t>
            </a:r>
            <a:r>
              <a:rPr lang="en-US" sz="2400" dirty="0"/>
              <a:t> and Huang, 2010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80-98% accuracy with Tree Kernel-based approaches</a:t>
            </a:r>
          </a:p>
          <a:p>
            <a:pPr lvl="1"/>
            <a:endParaRPr lang="en-US" sz="2600" dirty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1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detection with TK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341437"/>
            <a:ext cx="7786688" cy="60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960437"/>
            <a:ext cx="7830588" cy="5782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detection with TK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5912" y="6446837"/>
            <a:ext cx="4713547" cy="613976"/>
          </a:xfrm>
          <a:prstGeom prst="rect">
            <a:avLst/>
          </a:prstGeom>
          <a:noFill/>
        </p:spPr>
        <p:txBody>
          <a:bodyPr wrap="none" lIns="91401" tIns="45701" rIns="91401" bIns="45701" rtlCol="0">
            <a:spAutoFit/>
          </a:bodyPr>
          <a:lstStyle>
            <a:defPPr>
              <a:defRPr lang="en-GB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+1: positive example</a:t>
            </a:r>
            <a:endParaRPr lang="en-US" dirty="0"/>
          </a:p>
        </p:txBody>
      </p:sp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2373312" y="2484437"/>
            <a:ext cx="1066800" cy="228600"/>
          </a:xfrm>
          <a:prstGeom prst="roundRect">
            <a:avLst>
              <a:gd name="adj" fmla="val 694"/>
            </a:avLst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1611312" y="2027237"/>
            <a:ext cx="1371600" cy="228600"/>
          </a:xfrm>
          <a:prstGeom prst="roundRect">
            <a:avLst>
              <a:gd name="adj" fmla="val 694"/>
            </a:avLst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8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226610"/>
            <a:ext cx="8431212" cy="6113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detection with TK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5912" y="6446837"/>
            <a:ext cx="4726170" cy="613976"/>
          </a:xfrm>
          <a:prstGeom prst="rect">
            <a:avLst/>
          </a:prstGeom>
          <a:noFill/>
        </p:spPr>
        <p:txBody>
          <a:bodyPr wrap="none" lIns="91401" tIns="45701" rIns="91401" bIns="45701" rtlCol="0">
            <a:spAutoFit/>
          </a:bodyPr>
          <a:lstStyle>
            <a:defPPr>
              <a:defRPr lang="en-GB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-</a:t>
            </a:r>
            <a:r>
              <a:rPr lang="en-US" dirty="0" smtClean="0"/>
              <a:t>1: negative example</a:t>
            </a:r>
            <a:endParaRPr lang="en-US" dirty="0"/>
          </a:p>
        </p:txBody>
      </p:sp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8316912" y="6523037"/>
            <a:ext cx="1143000" cy="228600"/>
          </a:xfrm>
          <a:prstGeom prst="roundRect">
            <a:avLst>
              <a:gd name="adj" fmla="val 694"/>
            </a:avLst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8088312" y="5989637"/>
            <a:ext cx="1143000" cy="228600"/>
          </a:xfrm>
          <a:prstGeom prst="roundRect">
            <a:avLst>
              <a:gd name="adj" fmla="val 694"/>
            </a:avLst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/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4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IR-based QA overall schema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 bwMode="auto">
          <a:xfrm>
            <a:off x="1839912" y="2941637"/>
            <a:ext cx="1600200" cy="2819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cs typeface="Microsoft YaHei" charset="0"/>
              </a:rPr>
              <a:t>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6112" y="37036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Query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 Formulation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16112" y="4313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Type 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16112" y="4922837"/>
            <a:ext cx="1447800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Focus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Process 9"/>
          <p:cNvSpPr/>
          <p:nvPr/>
        </p:nvSpPr>
        <p:spPr bwMode="auto">
          <a:xfrm>
            <a:off x="3897312" y="3094037"/>
            <a:ext cx="3733800" cy="1295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  Passage retrieval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7312" y="41608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Question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3512" y="3627437"/>
            <a:ext cx="17526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Document/Passage retrieval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3" name="Multidocument 12"/>
          <p:cNvSpPr/>
          <p:nvPr/>
        </p:nvSpPr>
        <p:spPr bwMode="auto">
          <a:xfrm>
            <a:off x="6030912" y="3551237"/>
            <a:ext cx="1447800" cy="60960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Passages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973512" y="2332037"/>
            <a:ext cx="1752600" cy="381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>
                <a:cs typeface="Microsoft YaHei" charset="0"/>
              </a:rPr>
              <a:t>Search Index</a:t>
            </a:r>
          </a:p>
        </p:txBody>
      </p:sp>
      <p:sp>
        <p:nvSpPr>
          <p:cNvPr id="16" name="Multidocument 15"/>
          <p:cNvSpPr/>
          <p:nvPr/>
        </p:nvSpPr>
        <p:spPr bwMode="auto">
          <a:xfrm>
            <a:off x="1611312" y="1570037"/>
            <a:ext cx="1676400" cy="82296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Corpus/Web</a:t>
            </a:r>
            <a:endParaRPr lang="en-US" dirty="0"/>
          </a:p>
        </p:txBody>
      </p:sp>
      <p:sp>
        <p:nvSpPr>
          <p:cNvPr id="17" name="Process 16"/>
          <p:cNvSpPr/>
          <p:nvPr/>
        </p:nvSpPr>
        <p:spPr bwMode="auto">
          <a:xfrm>
            <a:off x="8088312" y="3322637"/>
            <a:ext cx="1600200" cy="2057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Answer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effectLst/>
                <a:cs typeface="Microsoft YaHei" charset="0"/>
              </a:rPr>
              <a:t> 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64512" y="40084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Passage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err="1" smtClean="0">
                <a:latin typeface="Arial" charset="0"/>
                <a:ea typeface="ＭＳ Ｐゴシック" charset="0"/>
                <a:cs typeface="Microsoft YaHei" charset="0"/>
              </a:rPr>
              <a:t>Reranking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64512" y="4694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extraction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164512" y="61420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Answer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21" name="Magnetic Disk 20"/>
          <p:cNvSpPr/>
          <p:nvPr/>
        </p:nvSpPr>
        <p:spPr bwMode="auto">
          <a:xfrm>
            <a:off x="3668712" y="5761037"/>
            <a:ext cx="3124200" cy="1219200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latin typeface="+mn-lt"/>
                <a:ea typeface="+mn-ea"/>
                <a:cs typeface="Microsoft YaHei" charset="0"/>
              </a:rPr>
              <a:t>Additional Analyzers/Knowledge bases/Wikipedia</a:t>
            </a:r>
            <a:endParaRPr lang="en-US" b="1" dirty="0">
              <a:solidFill>
                <a:schemeClr val="dk1"/>
              </a:solidFill>
              <a:latin typeface="+mn-lt"/>
              <a:ea typeface="+mn-ea"/>
              <a:cs typeface="Microsoft YaHei" charset="0"/>
            </a:endParaRPr>
          </a:p>
        </p:txBody>
      </p:sp>
      <p:cxnSp>
        <p:nvCxnSpPr>
          <p:cNvPr id="23" name="Straight Arrow Connector 22"/>
          <p:cNvCxnSpPr>
            <a:stCxn id="11" idx="3"/>
            <a:endCxn id="4" idx="1"/>
          </p:cNvCxnSpPr>
          <p:nvPr/>
        </p:nvCxnSpPr>
        <p:spPr bwMode="auto">
          <a:xfrm>
            <a:off x="1458912" y="4351337"/>
            <a:ext cx="3810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6" idx="3"/>
          </p:cNvCxnSpPr>
          <p:nvPr/>
        </p:nvCxnSpPr>
        <p:spPr bwMode="auto">
          <a:xfrm>
            <a:off x="3287712" y="1981517"/>
            <a:ext cx="1447800" cy="27432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5" idx="2"/>
            <a:endCxn id="12" idx="0"/>
          </p:cNvCxnSpPr>
          <p:nvPr/>
        </p:nvCxnSpPr>
        <p:spPr bwMode="auto">
          <a:xfrm>
            <a:off x="4849812" y="2713037"/>
            <a:ext cx="0" cy="914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12" idx="3"/>
            <a:endCxn id="13" idx="1"/>
          </p:cNvCxnSpPr>
          <p:nvPr/>
        </p:nvCxnSpPr>
        <p:spPr bwMode="auto">
          <a:xfrm>
            <a:off x="5726112" y="3856037"/>
            <a:ext cx="3048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21" idx="2"/>
            <a:endCxn id="4" idx="2"/>
          </p:cNvCxnSpPr>
          <p:nvPr/>
        </p:nvCxnSpPr>
        <p:spPr bwMode="auto">
          <a:xfrm flipH="1" flipV="1">
            <a:off x="2640012" y="5761037"/>
            <a:ext cx="1028700" cy="609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335712" y="4770437"/>
            <a:ext cx="1752600" cy="990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13" idx="3"/>
          </p:cNvCxnSpPr>
          <p:nvPr/>
        </p:nvCxnSpPr>
        <p:spPr bwMode="auto">
          <a:xfrm>
            <a:off x="7478712" y="3856037"/>
            <a:ext cx="533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7" idx="3"/>
            <a:endCxn id="12" idx="1"/>
          </p:cNvCxnSpPr>
          <p:nvPr/>
        </p:nvCxnSpPr>
        <p:spPr bwMode="auto">
          <a:xfrm flipV="1">
            <a:off x="3363912" y="3856037"/>
            <a:ext cx="609600" cy="76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Freeform 74"/>
          <p:cNvSpPr/>
          <p:nvPr/>
        </p:nvSpPr>
        <p:spPr>
          <a:xfrm>
            <a:off x="7313828" y="1189614"/>
            <a:ext cx="772084" cy="1028855"/>
          </a:xfrm>
          <a:custGeom>
            <a:avLst/>
            <a:gdLst>
              <a:gd name="connsiteX0" fmla="*/ 0 w 772084"/>
              <a:gd name="connsiteY0" fmla="*/ 1028855 h 1028855"/>
              <a:gd name="connsiteX1" fmla="*/ 305413 w 772084"/>
              <a:gd name="connsiteY1" fmla="*/ 996703 h 1028855"/>
              <a:gd name="connsiteX2" fmla="*/ 450082 w 772084"/>
              <a:gd name="connsiteY2" fmla="*/ 900248 h 1028855"/>
              <a:gd name="connsiteX3" fmla="*/ 498305 w 772084"/>
              <a:gd name="connsiteY3" fmla="*/ 868097 h 1028855"/>
              <a:gd name="connsiteX4" fmla="*/ 546528 w 772084"/>
              <a:gd name="connsiteY4" fmla="*/ 803793 h 1028855"/>
              <a:gd name="connsiteX5" fmla="*/ 610825 w 772084"/>
              <a:gd name="connsiteY5" fmla="*/ 610883 h 1028855"/>
              <a:gd name="connsiteX6" fmla="*/ 659048 w 772084"/>
              <a:gd name="connsiteY6" fmla="*/ 482276 h 1028855"/>
              <a:gd name="connsiteX7" fmla="*/ 691197 w 772084"/>
              <a:gd name="connsiteY7" fmla="*/ 289365 h 1028855"/>
              <a:gd name="connsiteX8" fmla="*/ 707271 w 772084"/>
              <a:gd name="connsiteY8" fmla="*/ 241138 h 1028855"/>
              <a:gd name="connsiteX9" fmla="*/ 739420 w 772084"/>
              <a:gd name="connsiteY9" fmla="*/ 112531 h 1028855"/>
              <a:gd name="connsiteX10" fmla="*/ 771569 w 772084"/>
              <a:gd name="connsiteY10" fmla="*/ 0 h 102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084" h="1028855">
                <a:moveTo>
                  <a:pt x="0" y="1028855"/>
                </a:moveTo>
                <a:cubicBezTo>
                  <a:pt x="101804" y="1018138"/>
                  <a:pt x="205873" y="1020595"/>
                  <a:pt x="305413" y="996703"/>
                </a:cubicBezTo>
                <a:cubicBezTo>
                  <a:pt x="305417" y="996702"/>
                  <a:pt x="425969" y="916325"/>
                  <a:pt x="450082" y="900248"/>
                </a:cubicBezTo>
                <a:lnTo>
                  <a:pt x="498305" y="868097"/>
                </a:lnTo>
                <a:cubicBezTo>
                  <a:pt x="514379" y="846662"/>
                  <a:pt x="535790" y="828339"/>
                  <a:pt x="546528" y="803793"/>
                </a:cubicBezTo>
                <a:cubicBezTo>
                  <a:pt x="573694" y="741694"/>
                  <a:pt x="587028" y="674349"/>
                  <a:pt x="610825" y="610883"/>
                </a:cubicBezTo>
                <a:lnTo>
                  <a:pt x="659048" y="482276"/>
                </a:lnTo>
                <a:cubicBezTo>
                  <a:pt x="669764" y="417972"/>
                  <a:pt x="678413" y="353290"/>
                  <a:pt x="691197" y="289365"/>
                </a:cubicBezTo>
                <a:cubicBezTo>
                  <a:pt x="694520" y="272749"/>
                  <a:pt x="702813" y="257486"/>
                  <a:pt x="707271" y="241138"/>
                </a:cubicBezTo>
                <a:cubicBezTo>
                  <a:pt x="718897" y="198507"/>
                  <a:pt x="719660" y="152055"/>
                  <a:pt x="739420" y="112531"/>
                </a:cubicBezTo>
                <a:cubicBezTo>
                  <a:pt x="778758" y="33849"/>
                  <a:pt x="771569" y="72192"/>
                  <a:pt x="771569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3363912" y="4618037"/>
            <a:ext cx="4724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9" idx="3"/>
          </p:cNvCxnSpPr>
          <p:nvPr/>
        </p:nvCxnSpPr>
        <p:spPr bwMode="auto">
          <a:xfrm flipV="1">
            <a:off x="3363912" y="4694237"/>
            <a:ext cx="4724400" cy="571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Arrow Connector 102"/>
          <p:cNvCxnSpPr>
            <a:stCxn id="17" idx="2"/>
          </p:cNvCxnSpPr>
          <p:nvPr/>
        </p:nvCxnSpPr>
        <p:spPr bwMode="auto">
          <a:xfrm>
            <a:off x="8888412" y="5380037"/>
            <a:ext cx="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7312" y="7056437"/>
            <a:ext cx="8713042" cy="553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Figure based on the illustration in the draft of the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edition “Speech and language processing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y D. </a:t>
            </a:r>
            <a:r>
              <a:rPr lang="en-US" sz="1600" dirty="0" err="1" smtClean="0"/>
              <a:t>Jurafsky</a:t>
            </a:r>
            <a:r>
              <a:rPr lang="en-US" sz="1600" dirty="0" smtClean="0"/>
              <a:t> and  James H. Martin https</a:t>
            </a:r>
            <a:r>
              <a:rPr lang="en-US" sz="1600" dirty="0"/>
              <a:t>://</a:t>
            </a:r>
            <a:r>
              <a:rPr lang="en-US" sz="1600" dirty="0" err="1"/>
              <a:t>web.stanford.edu</a:t>
            </a:r>
            <a:r>
              <a:rPr lang="en-US" sz="1600" dirty="0"/>
              <a:t>/~</a:t>
            </a:r>
            <a:r>
              <a:rPr lang="en-US" sz="1600" dirty="0" err="1"/>
              <a:t>jurafsky</a:t>
            </a:r>
            <a:r>
              <a:rPr lang="en-US" sz="1600" dirty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111314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Overall objective: answering questions in natural language</a:t>
            </a:r>
          </a:p>
          <a:p>
            <a:r>
              <a:rPr lang="en-US" sz="2800" dirty="0" smtClean="0"/>
              <a:t>A very broad domain of research:</a:t>
            </a:r>
          </a:p>
          <a:p>
            <a:pPr lvl="1"/>
            <a:r>
              <a:rPr lang="en-US" sz="2400" b="1" dirty="0">
                <a:solidFill>
                  <a:srgbClr val="243460"/>
                </a:solidFill>
              </a:rPr>
              <a:t>Closed-</a:t>
            </a:r>
            <a:r>
              <a:rPr lang="en-US" sz="2400" b="1" dirty="0" smtClean="0">
                <a:solidFill>
                  <a:srgbClr val="243460"/>
                </a:solidFill>
              </a:rPr>
              <a:t>domain </a:t>
            </a:r>
            <a:r>
              <a:rPr lang="en-US" sz="2400" b="1" dirty="0" err="1" smtClean="0">
                <a:solidFill>
                  <a:srgbClr val="243460"/>
                </a:solidFill>
              </a:rPr>
              <a:t>vs</a:t>
            </a:r>
            <a:r>
              <a:rPr lang="en-US" sz="2400" b="1" dirty="0" smtClean="0">
                <a:solidFill>
                  <a:srgbClr val="243460"/>
                </a:solidFill>
              </a:rPr>
              <a:t> Open-Domain</a:t>
            </a:r>
          </a:p>
          <a:p>
            <a:pPr lvl="2"/>
            <a:r>
              <a:rPr lang="en-US" sz="2000" dirty="0" smtClean="0"/>
              <a:t>questions </a:t>
            </a:r>
            <a:r>
              <a:rPr lang="en-US" sz="2000" dirty="0"/>
              <a:t>about a specific domain, e.g. medicine/automobile </a:t>
            </a:r>
            <a:r>
              <a:rPr lang="en-US" sz="2000" dirty="0" smtClean="0"/>
              <a:t>parts</a:t>
            </a:r>
            <a:endParaRPr lang="en-US" sz="1800" dirty="0"/>
          </a:p>
          <a:p>
            <a:pPr lvl="2"/>
            <a:r>
              <a:rPr lang="en-US" sz="2000" dirty="0" smtClean="0"/>
              <a:t>no </a:t>
            </a:r>
            <a:r>
              <a:rPr lang="en-US" sz="2000" dirty="0"/>
              <a:t>restrictions, world knowledge </a:t>
            </a:r>
            <a:r>
              <a:rPr lang="en-US" sz="2000" dirty="0" smtClean="0"/>
              <a:t>(</a:t>
            </a:r>
            <a:r>
              <a:rPr lang="en-US" sz="2000" b="1" i="1" dirty="0">
                <a:solidFill>
                  <a:srgbClr val="243460"/>
                </a:solidFill>
              </a:rPr>
              <a:t>Q: </a:t>
            </a:r>
            <a:r>
              <a:rPr lang="en-US" sz="2000" i="1" dirty="0"/>
              <a:t>What sports stadium has been billed as “the eighth 	wonder of the world”? </a:t>
            </a:r>
            <a:r>
              <a:rPr lang="en-US" sz="2000" b="1" i="1" dirty="0">
                <a:solidFill>
                  <a:srgbClr val="243460"/>
                </a:solidFill>
              </a:rPr>
              <a:t>A: Astrodome</a:t>
            </a:r>
          </a:p>
          <a:p>
            <a:pPr lvl="1"/>
            <a:r>
              <a:rPr lang="en-US" sz="2400" b="1" dirty="0" smtClean="0">
                <a:solidFill>
                  <a:srgbClr val="243460"/>
                </a:solidFill>
              </a:rPr>
              <a:t>Factoid </a:t>
            </a:r>
            <a:r>
              <a:rPr lang="en-US" sz="2400" b="1" dirty="0" err="1" smtClean="0">
                <a:solidFill>
                  <a:srgbClr val="243460"/>
                </a:solidFill>
              </a:rPr>
              <a:t>vs</a:t>
            </a:r>
            <a:r>
              <a:rPr lang="en-US" sz="2400" b="1" dirty="0" smtClean="0">
                <a:solidFill>
                  <a:srgbClr val="243460"/>
                </a:solidFill>
              </a:rPr>
              <a:t> subjective</a:t>
            </a:r>
          </a:p>
          <a:p>
            <a:pPr lvl="2"/>
            <a:r>
              <a:rPr lang="en-US" sz="2200" i="1" dirty="0" smtClean="0">
                <a:solidFill>
                  <a:schemeClr val="tx1"/>
                </a:solidFill>
              </a:rPr>
              <a:t>“Who is the prime minister of Italy?” </a:t>
            </a:r>
            <a:r>
              <a:rPr lang="en-US" sz="2200" dirty="0" err="1" smtClean="0">
                <a:solidFill>
                  <a:schemeClr val="tx1"/>
                </a:solidFill>
              </a:rPr>
              <a:t>vs</a:t>
            </a:r>
            <a:r>
              <a:rPr lang="en-US" sz="2200" dirty="0" smtClean="0">
                <a:solidFill>
                  <a:schemeClr val="tx1"/>
                </a:solidFill>
              </a:rPr>
              <a:t> “</a:t>
            </a:r>
            <a:r>
              <a:rPr lang="en-US" sz="2200" i="1" dirty="0" smtClean="0">
                <a:solidFill>
                  <a:schemeClr val="tx1"/>
                </a:solidFill>
              </a:rPr>
              <a:t>Where should we go for dinner in Trento?”</a:t>
            </a:r>
            <a:endParaRPr lang="en-US" sz="2200" b="1" dirty="0">
              <a:solidFill>
                <a:srgbClr val="243460"/>
              </a:solidFill>
            </a:endParaRPr>
          </a:p>
          <a:p>
            <a:pPr lvl="1"/>
            <a:endParaRPr lang="en-US" dirty="0" smtClean="0"/>
          </a:p>
          <a:p>
            <a:pPr marL="457013" lvl="1" indent="0">
              <a:buNone/>
            </a:pPr>
            <a:r>
              <a:rPr lang="en-US" sz="2800" dirty="0" smtClean="0"/>
              <a:t>	</a:t>
            </a:r>
            <a:r>
              <a:rPr lang="en-US" sz="2800" dirty="0"/>
              <a:t>	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9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IR-based QA overall schema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 bwMode="auto">
          <a:xfrm>
            <a:off x="1839912" y="2941637"/>
            <a:ext cx="1600200" cy="2819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cs typeface="Microsoft YaHei" charset="0"/>
              </a:rPr>
              <a:t>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6112" y="37036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Query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 Formulation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16112" y="4313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Type 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16112" y="4922837"/>
            <a:ext cx="1447800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Question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Focus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Detection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0" name="Process 9"/>
          <p:cNvSpPr/>
          <p:nvPr/>
        </p:nvSpPr>
        <p:spPr bwMode="auto">
          <a:xfrm>
            <a:off x="3897312" y="3094037"/>
            <a:ext cx="3733800" cy="1295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  Passage retrieval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7312" y="41608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Question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3512" y="3627437"/>
            <a:ext cx="17526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Document/Passage retrieval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3" name="Multidocument 12"/>
          <p:cNvSpPr/>
          <p:nvPr/>
        </p:nvSpPr>
        <p:spPr bwMode="auto">
          <a:xfrm>
            <a:off x="6030912" y="3551237"/>
            <a:ext cx="1447800" cy="60960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Passages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973512" y="2332037"/>
            <a:ext cx="1752600" cy="381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>
                <a:cs typeface="Microsoft YaHei" charset="0"/>
              </a:rPr>
              <a:t>Search Index</a:t>
            </a:r>
          </a:p>
        </p:txBody>
      </p:sp>
      <p:sp>
        <p:nvSpPr>
          <p:cNvPr id="16" name="Multidocument 15"/>
          <p:cNvSpPr/>
          <p:nvPr/>
        </p:nvSpPr>
        <p:spPr bwMode="auto">
          <a:xfrm>
            <a:off x="1611312" y="1570037"/>
            <a:ext cx="1676400" cy="822960"/>
          </a:xfrm>
          <a:prstGeom prst="flowChartMultidocumen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Corpus/Web</a:t>
            </a:r>
            <a:endParaRPr lang="en-US" dirty="0"/>
          </a:p>
        </p:txBody>
      </p:sp>
      <p:sp>
        <p:nvSpPr>
          <p:cNvPr id="17" name="Process 16"/>
          <p:cNvSpPr/>
          <p:nvPr/>
        </p:nvSpPr>
        <p:spPr bwMode="auto">
          <a:xfrm>
            <a:off x="8088312" y="3322637"/>
            <a:ext cx="1600200" cy="2057400"/>
          </a:xfrm>
          <a:prstGeom prst="flowChart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cs typeface="Microsoft YaHei" charset="0"/>
              </a:rPr>
              <a:t>Answer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effectLst/>
                <a:cs typeface="Microsoft YaHei" charset="0"/>
              </a:rPr>
              <a:t> processing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cs typeface="Microsoft YaHei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164512" y="4008437"/>
            <a:ext cx="1447800" cy="457200"/>
          </a:xfrm>
          <a:prstGeom prst="rect">
            <a:avLst/>
          </a:prstGeom>
          <a:solidFill>
            <a:srgbClr val="D99392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PASSAGE 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400" b="1" dirty="0" smtClean="0">
                <a:latin typeface="Arial" charset="0"/>
                <a:ea typeface="ＭＳ Ｐゴシック" charset="0"/>
                <a:cs typeface="Microsoft YaHei" charset="0"/>
              </a:rPr>
              <a:t>RERANKING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164512" y="4694237"/>
            <a:ext cx="1447800" cy="4572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Microsoft YaHei" charset="0"/>
              </a:rPr>
              <a:t>Answer extraction</a:t>
            </a: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164512" y="6142037"/>
            <a:ext cx="1371600" cy="381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cs typeface="Microsoft YaHei" charset="0"/>
              </a:rPr>
              <a:t>Answer</a:t>
            </a:r>
            <a:endParaRPr lang="en-US" b="1" dirty="0">
              <a:solidFill>
                <a:schemeClr val="dk1"/>
              </a:solidFill>
              <a:cs typeface="Microsoft YaHei" charset="0"/>
            </a:endParaRPr>
          </a:p>
        </p:txBody>
      </p:sp>
      <p:sp>
        <p:nvSpPr>
          <p:cNvPr id="21" name="Magnetic Disk 20"/>
          <p:cNvSpPr/>
          <p:nvPr/>
        </p:nvSpPr>
        <p:spPr bwMode="auto">
          <a:xfrm>
            <a:off x="3668712" y="5761037"/>
            <a:ext cx="3124200" cy="1219200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57200"/>
            <a:r>
              <a:rPr lang="en-US" b="1" dirty="0" smtClean="0">
                <a:solidFill>
                  <a:schemeClr val="dk1"/>
                </a:solidFill>
                <a:latin typeface="+mn-lt"/>
                <a:ea typeface="+mn-ea"/>
                <a:cs typeface="Microsoft YaHei" charset="0"/>
              </a:rPr>
              <a:t>Additional Analyzers/Knowledge bases/Wikipedia</a:t>
            </a:r>
            <a:endParaRPr lang="en-US" b="1" dirty="0">
              <a:solidFill>
                <a:schemeClr val="dk1"/>
              </a:solidFill>
              <a:latin typeface="+mn-lt"/>
              <a:ea typeface="+mn-ea"/>
              <a:cs typeface="Microsoft YaHei" charset="0"/>
            </a:endParaRPr>
          </a:p>
        </p:txBody>
      </p:sp>
      <p:cxnSp>
        <p:nvCxnSpPr>
          <p:cNvPr id="23" name="Straight Arrow Connector 22"/>
          <p:cNvCxnSpPr>
            <a:stCxn id="11" idx="3"/>
            <a:endCxn id="4" idx="1"/>
          </p:cNvCxnSpPr>
          <p:nvPr/>
        </p:nvCxnSpPr>
        <p:spPr bwMode="auto">
          <a:xfrm>
            <a:off x="1458912" y="4351337"/>
            <a:ext cx="3810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6" idx="3"/>
          </p:cNvCxnSpPr>
          <p:nvPr/>
        </p:nvCxnSpPr>
        <p:spPr bwMode="auto">
          <a:xfrm>
            <a:off x="3287712" y="1981517"/>
            <a:ext cx="1447800" cy="27432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15" idx="2"/>
            <a:endCxn id="12" idx="0"/>
          </p:cNvCxnSpPr>
          <p:nvPr/>
        </p:nvCxnSpPr>
        <p:spPr bwMode="auto">
          <a:xfrm>
            <a:off x="4849812" y="2713037"/>
            <a:ext cx="0" cy="914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12" idx="3"/>
            <a:endCxn id="13" idx="1"/>
          </p:cNvCxnSpPr>
          <p:nvPr/>
        </p:nvCxnSpPr>
        <p:spPr bwMode="auto">
          <a:xfrm>
            <a:off x="5726112" y="3856037"/>
            <a:ext cx="3048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21" idx="2"/>
            <a:endCxn id="4" idx="2"/>
          </p:cNvCxnSpPr>
          <p:nvPr/>
        </p:nvCxnSpPr>
        <p:spPr bwMode="auto">
          <a:xfrm flipH="1" flipV="1">
            <a:off x="2640012" y="5761037"/>
            <a:ext cx="1028700" cy="609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6335712" y="4770437"/>
            <a:ext cx="1752600" cy="990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13" idx="3"/>
          </p:cNvCxnSpPr>
          <p:nvPr/>
        </p:nvCxnSpPr>
        <p:spPr bwMode="auto">
          <a:xfrm>
            <a:off x="7478712" y="3856037"/>
            <a:ext cx="533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7" idx="3"/>
            <a:endCxn id="12" idx="1"/>
          </p:cNvCxnSpPr>
          <p:nvPr/>
        </p:nvCxnSpPr>
        <p:spPr bwMode="auto">
          <a:xfrm flipV="1">
            <a:off x="3363912" y="3856037"/>
            <a:ext cx="609600" cy="76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Freeform 74"/>
          <p:cNvSpPr/>
          <p:nvPr/>
        </p:nvSpPr>
        <p:spPr>
          <a:xfrm>
            <a:off x="7313828" y="1189614"/>
            <a:ext cx="772084" cy="1028855"/>
          </a:xfrm>
          <a:custGeom>
            <a:avLst/>
            <a:gdLst>
              <a:gd name="connsiteX0" fmla="*/ 0 w 772084"/>
              <a:gd name="connsiteY0" fmla="*/ 1028855 h 1028855"/>
              <a:gd name="connsiteX1" fmla="*/ 305413 w 772084"/>
              <a:gd name="connsiteY1" fmla="*/ 996703 h 1028855"/>
              <a:gd name="connsiteX2" fmla="*/ 450082 w 772084"/>
              <a:gd name="connsiteY2" fmla="*/ 900248 h 1028855"/>
              <a:gd name="connsiteX3" fmla="*/ 498305 w 772084"/>
              <a:gd name="connsiteY3" fmla="*/ 868097 h 1028855"/>
              <a:gd name="connsiteX4" fmla="*/ 546528 w 772084"/>
              <a:gd name="connsiteY4" fmla="*/ 803793 h 1028855"/>
              <a:gd name="connsiteX5" fmla="*/ 610825 w 772084"/>
              <a:gd name="connsiteY5" fmla="*/ 610883 h 1028855"/>
              <a:gd name="connsiteX6" fmla="*/ 659048 w 772084"/>
              <a:gd name="connsiteY6" fmla="*/ 482276 h 1028855"/>
              <a:gd name="connsiteX7" fmla="*/ 691197 w 772084"/>
              <a:gd name="connsiteY7" fmla="*/ 289365 h 1028855"/>
              <a:gd name="connsiteX8" fmla="*/ 707271 w 772084"/>
              <a:gd name="connsiteY8" fmla="*/ 241138 h 1028855"/>
              <a:gd name="connsiteX9" fmla="*/ 739420 w 772084"/>
              <a:gd name="connsiteY9" fmla="*/ 112531 h 1028855"/>
              <a:gd name="connsiteX10" fmla="*/ 771569 w 772084"/>
              <a:gd name="connsiteY10" fmla="*/ 0 h 102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084" h="1028855">
                <a:moveTo>
                  <a:pt x="0" y="1028855"/>
                </a:moveTo>
                <a:cubicBezTo>
                  <a:pt x="101804" y="1018138"/>
                  <a:pt x="205873" y="1020595"/>
                  <a:pt x="305413" y="996703"/>
                </a:cubicBezTo>
                <a:cubicBezTo>
                  <a:pt x="305417" y="996702"/>
                  <a:pt x="425969" y="916325"/>
                  <a:pt x="450082" y="900248"/>
                </a:cubicBezTo>
                <a:lnTo>
                  <a:pt x="498305" y="868097"/>
                </a:lnTo>
                <a:cubicBezTo>
                  <a:pt x="514379" y="846662"/>
                  <a:pt x="535790" y="828339"/>
                  <a:pt x="546528" y="803793"/>
                </a:cubicBezTo>
                <a:cubicBezTo>
                  <a:pt x="573694" y="741694"/>
                  <a:pt x="587028" y="674349"/>
                  <a:pt x="610825" y="610883"/>
                </a:cubicBezTo>
                <a:lnTo>
                  <a:pt x="659048" y="482276"/>
                </a:lnTo>
                <a:cubicBezTo>
                  <a:pt x="669764" y="417972"/>
                  <a:pt x="678413" y="353290"/>
                  <a:pt x="691197" y="289365"/>
                </a:cubicBezTo>
                <a:cubicBezTo>
                  <a:pt x="694520" y="272749"/>
                  <a:pt x="702813" y="257486"/>
                  <a:pt x="707271" y="241138"/>
                </a:cubicBezTo>
                <a:cubicBezTo>
                  <a:pt x="718897" y="198507"/>
                  <a:pt x="719660" y="152055"/>
                  <a:pt x="739420" y="112531"/>
                </a:cubicBezTo>
                <a:cubicBezTo>
                  <a:pt x="778758" y="33849"/>
                  <a:pt x="771569" y="72192"/>
                  <a:pt x="771569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3363912" y="4618037"/>
            <a:ext cx="472440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9" idx="3"/>
          </p:cNvCxnSpPr>
          <p:nvPr/>
        </p:nvCxnSpPr>
        <p:spPr bwMode="auto">
          <a:xfrm flipV="1">
            <a:off x="3363912" y="4694237"/>
            <a:ext cx="4724400" cy="571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Arrow Connector 102"/>
          <p:cNvCxnSpPr>
            <a:stCxn id="17" idx="2"/>
          </p:cNvCxnSpPr>
          <p:nvPr/>
        </p:nvCxnSpPr>
        <p:spPr bwMode="auto">
          <a:xfrm>
            <a:off x="8888412" y="5380037"/>
            <a:ext cx="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8BBCF949-F7BC-D148-99F4-AD649D445AD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2" name="Frame 31"/>
          <p:cNvSpPr/>
          <p:nvPr/>
        </p:nvSpPr>
        <p:spPr bwMode="auto">
          <a:xfrm>
            <a:off x="8088312" y="4008437"/>
            <a:ext cx="1600199" cy="53340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01" tIns="45701" rIns="91401" bIns="45701" numCol="1" spcCol="0" rtlCol="0" anchor="t" anchorCtr="0" compatLnSpc="1">
            <a:prstTxWarp prst="textNoShape">
              <a:avLst/>
            </a:prstTxWarp>
          </a:bodyPr>
          <a:lstStyle/>
          <a:p>
            <a:pPr defTabSz="457010"/>
            <a:endParaRPr lang="en-US">
              <a:cs typeface="Microsoft YaHei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312" y="7056437"/>
            <a:ext cx="8713042" cy="553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Figure based on the illustration in the draft of the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edition “Speech and language processing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y D. </a:t>
            </a:r>
            <a:r>
              <a:rPr lang="en-US" sz="1600" dirty="0" err="1" smtClean="0"/>
              <a:t>Jurafsky</a:t>
            </a:r>
            <a:r>
              <a:rPr lang="en-US" sz="1600" dirty="0" smtClean="0"/>
              <a:t> and  James H. Martin https</a:t>
            </a:r>
            <a:r>
              <a:rPr lang="en-US" sz="1600" dirty="0"/>
              <a:t>://</a:t>
            </a:r>
            <a:r>
              <a:rPr lang="en-US" sz="1600" dirty="0" err="1"/>
              <a:t>web.stanford.edu</a:t>
            </a:r>
            <a:r>
              <a:rPr lang="en-US" sz="1600" dirty="0"/>
              <a:t>/~</a:t>
            </a:r>
            <a:r>
              <a:rPr lang="en-US" sz="1600" dirty="0" err="1"/>
              <a:t>jurafsky</a:t>
            </a:r>
            <a:r>
              <a:rPr lang="en-US" sz="1600" dirty="0"/>
              <a:t>/slp3/28.pdf</a:t>
            </a:r>
          </a:p>
        </p:txBody>
      </p:sp>
    </p:spTree>
    <p:extLst>
      <p:ext uri="{BB962C8B-B14F-4D97-AF65-F5344CB8AC3E}">
        <p14:creationId xmlns:p14="http://schemas.microsoft.com/office/powerpoint/2010/main" val="377020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IR-based QA and its components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Motivation behind the approach</a:t>
            </a:r>
          </a:p>
          <a:p>
            <a:r>
              <a:rPr lang="en-US" sz="2400" dirty="0" smtClean="0"/>
              <a:t>Learning with kernels</a:t>
            </a:r>
          </a:p>
          <a:p>
            <a:pPr lvl="1"/>
            <a:r>
              <a:rPr lang="en-US" sz="2000" dirty="0" smtClean="0"/>
              <a:t>Tree kernels recap</a:t>
            </a:r>
          </a:p>
          <a:p>
            <a:r>
              <a:rPr lang="en-US" sz="2400" dirty="0" smtClean="0"/>
              <a:t>Structural representations and relational links for Answer Sentence Selection (IR-based QA)</a:t>
            </a:r>
          </a:p>
          <a:p>
            <a:r>
              <a:rPr lang="en-US" sz="2400" dirty="0" smtClean="0"/>
              <a:t>Structural representations for Community Question Answering</a:t>
            </a:r>
          </a:p>
          <a:p>
            <a:r>
              <a:rPr lang="en-US" sz="2400" dirty="0" smtClean="0"/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2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9"/>
          <p:cNvSpPr>
            <a:spLocks noChangeArrowheads="1"/>
          </p:cNvSpPr>
          <p:nvPr/>
        </p:nvSpPr>
        <p:spPr bwMode="auto">
          <a:xfrm>
            <a:off x="11112" y="3627437"/>
            <a:ext cx="4724400" cy="3733801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 rot="2700000">
            <a:off x="3497943" y="3032125"/>
            <a:ext cx="239712" cy="630238"/>
          </a:xfrm>
          <a:prstGeom prst="downArrow">
            <a:avLst>
              <a:gd name="adj1" fmla="val 50000"/>
              <a:gd name="adj2" fmla="val 79037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4859338" y="1827212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065588" y="2319338"/>
            <a:ext cx="1708150" cy="80645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6578600" y="2330454"/>
            <a:ext cx="1828800" cy="869950"/>
          </a:xfrm>
          <a:prstGeom prst="foldedCorner">
            <a:avLst>
              <a:gd name="adj" fmla="val 12500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834063" y="2633663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54150" y="2286004"/>
            <a:ext cx="1600200" cy="685800"/>
          </a:xfrm>
          <a:prstGeom prst="wedgeRoundRectCallout">
            <a:avLst>
              <a:gd name="adj1" fmla="val 103662"/>
              <a:gd name="adj2" fmla="val 8338"/>
              <a:gd name="adj3" fmla="val 16667"/>
            </a:avLst>
          </a:prstGeom>
          <a:solidFill>
            <a:srgbClr val="EBF5FF">
              <a:alpha val="9999"/>
            </a:srgbClr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8949" tIns="69838" rIns="98949" bIns="5397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Fast Recall</a:t>
            </a: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Candidate answer passage reranking</a:t>
            </a: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A509B86-7A01-4548-9B50-DF80B8D66A09}" type="slidenum">
              <a:rPr lang="en-US"/>
              <a:pPr>
                <a:defRPr/>
              </a:pPr>
              <a:t>52</a:t>
            </a:fld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7357" y="3825877"/>
            <a:ext cx="4515755" cy="2087560"/>
            <a:chOff x="234948" y="3825874"/>
            <a:chExt cx="4515756" cy="2087560"/>
          </a:xfrm>
        </p:grpSpPr>
        <p:grpSp>
          <p:nvGrpSpPr>
            <p:cNvPr id="29716" name="Group 40"/>
            <p:cNvGrpSpPr>
              <a:grpSpLocks/>
            </p:cNvGrpSpPr>
            <p:nvPr/>
          </p:nvGrpSpPr>
          <p:grpSpPr bwMode="auto">
            <a:xfrm>
              <a:off x="234948" y="3825874"/>
              <a:ext cx="4515756" cy="960438"/>
              <a:chOff x="179387" y="4114800"/>
              <a:chExt cx="4085826" cy="960438"/>
            </a:xfrm>
          </p:grpSpPr>
          <p:sp>
            <p:nvSpPr>
              <p:cNvPr id="42" name="AutoShape 12"/>
              <p:cNvSpPr>
                <a:spLocks noChangeArrowheads="1"/>
              </p:cNvSpPr>
              <p:nvPr/>
            </p:nvSpPr>
            <p:spPr bwMode="auto">
              <a:xfrm>
                <a:off x="525550" y="4160838"/>
                <a:ext cx="3739663" cy="914400"/>
              </a:xfrm>
              <a:prstGeom prst="foldedCorner">
                <a:avLst>
                  <a:gd name="adj" fmla="val 12500"/>
                </a:avLst>
              </a:prstGeom>
              <a:solidFill>
                <a:srgbClr val="FFFFFF"/>
              </a:solidFill>
              <a:ln w="8890" cap="flat">
                <a:solidFill>
                  <a:srgbClr val="24346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360" tIns="32472" rIns="27360" bIns="18360" anchor="ctr"/>
              <a:lstStyle/>
              <a:p>
                <a:pPr algn="ctr" defTabSz="456958">
                  <a:lnSpc>
                    <a:spcPct val="100000"/>
                  </a:lnSpc>
                  <a:tabLst>
                    <a:tab pos="723517" algn="l"/>
                    <a:tab pos="1447034" algn="l"/>
                    <a:tab pos="2170551" algn="l"/>
                    <a:tab pos="2894066" algn="l"/>
                    <a:tab pos="3617585" algn="l"/>
                    <a:tab pos="4341099" algn="l"/>
                  </a:tabLst>
                  <a:defRPr/>
                </a:pP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It once was the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Taj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Mahal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of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sports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. When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the stadium</a:t>
                </a:r>
                <a:r>
                  <a:rPr lang="en-US" sz="1400" dirty="0">
                    <a:solidFill>
                      <a:srgbClr val="009900"/>
                    </a:solidFill>
                    <a:cs typeface="Microsoft YaHei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opened in 1965 it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was billed as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the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Eighth Wonder of the World</a:t>
                </a:r>
                <a:r>
                  <a:rPr lang="en-US" sz="1400" dirty="0">
                    <a:solidFill>
                      <a:srgbClr val="006600"/>
                    </a:solidFill>
                    <a:cs typeface="Microsoft YaHei" charset="0"/>
                  </a:rPr>
                  <a:t>.</a:t>
                </a:r>
              </a:p>
            </p:txBody>
          </p:sp>
          <p:sp>
            <p:nvSpPr>
              <p:cNvPr id="43" name="Text Box 16"/>
              <p:cNvSpPr txBox="1">
                <a:spLocks noChangeArrowheads="1"/>
              </p:cNvSpPr>
              <p:nvPr/>
            </p:nvSpPr>
            <p:spPr bwMode="auto">
              <a:xfrm>
                <a:off x="179387" y="4114800"/>
                <a:ext cx="288709" cy="781050"/>
              </a:xfrm>
              <a:prstGeom prst="rect">
                <a:avLst/>
              </a:prstGeom>
              <a:noFill/>
              <a:ln w="8890" cap="flat">
                <a:noFill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360" tIns="37764" rIns="27360" bIns="18360" anchor="ctr"/>
              <a:lstStyle/>
              <a:p>
                <a:pPr algn="ctr" defTabSz="456958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cs typeface="Microsoft YaHei" charset="0"/>
                  </a:rPr>
                  <a:t>1.</a:t>
                </a:r>
              </a:p>
            </p:txBody>
          </p:sp>
        </p:grpSp>
        <p:sp>
          <p:nvSpPr>
            <p:cNvPr id="9" name="AutoShape 14"/>
            <p:cNvSpPr>
              <a:spLocks noChangeArrowheads="1"/>
            </p:cNvSpPr>
            <p:nvPr/>
          </p:nvSpPr>
          <p:spPr bwMode="auto">
            <a:xfrm>
              <a:off x="617536" y="4930774"/>
              <a:ext cx="4133168" cy="90646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2472" rIns="27360" bIns="18360" anchor="ctr"/>
            <a:lstStyle/>
            <a:p>
              <a:pPr indent="107893"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man behind the project, Judge Roy </a:t>
              </a:r>
              <a:r>
                <a:rPr lang="en-US" sz="1400" dirty="0" err="1">
                  <a:solidFill>
                    <a:srgbClr val="000000"/>
                  </a:solidFill>
                  <a:cs typeface="Microsoft YaHei" charset="0"/>
                </a:rPr>
                <a:t>Hofheinz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modestly suggested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stadium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 be dubbed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.</a:t>
              </a: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236536" y="4968874"/>
              <a:ext cx="28892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2.</a:t>
              </a:r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4293504" y="53038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4293504" y="42370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</p:grpSp>
      <p:sp>
        <p:nvSpPr>
          <p:cNvPr id="37" name="AutoShape 16"/>
          <p:cNvSpPr>
            <a:spLocks noChangeArrowheads="1"/>
          </p:cNvSpPr>
          <p:nvPr/>
        </p:nvSpPr>
        <p:spPr bwMode="auto">
          <a:xfrm rot="5400000">
            <a:off x="2393047" y="5722937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47" y="6111878"/>
            <a:ext cx="4577665" cy="982659"/>
            <a:chOff x="5447" y="6111878"/>
            <a:chExt cx="4577665" cy="982659"/>
          </a:xfrm>
        </p:grpSpPr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5447" y="6264278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16.</a:t>
              </a:r>
            </a:p>
          </p:txBody>
        </p:sp>
        <p:sp>
          <p:nvSpPr>
            <p:cNvPr id="44" name="AutoShape 10"/>
            <p:cNvSpPr>
              <a:spLocks noChangeArrowheads="1"/>
            </p:cNvSpPr>
            <p:nvPr/>
          </p:nvSpPr>
          <p:spPr bwMode="auto">
            <a:xfrm>
              <a:off x="449947" y="6111878"/>
              <a:ext cx="4133165" cy="9445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68832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Titans ... played in the dilapidated </a:t>
              </a:r>
              <a:r>
                <a:rPr lang="en-US" sz="1400" b="1" dirty="0">
                  <a:solidFill>
                    <a:srgbClr val="990066"/>
                  </a:solidFill>
                  <a:cs typeface="Microsoft YaHei" charset="0"/>
                </a:rPr>
                <a:t>Astrodome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; if this was the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 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we live on a shabby little planet indeed.</a:t>
              </a:r>
            </a:p>
          </p:txBody>
        </p:sp>
        <p:sp>
          <p:nvSpPr>
            <p:cNvPr id="27" name="AutoShape 19"/>
            <p:cNvSpPr>
              <a:spLocks noChangeArrowheads="1"/>
            </p:cNvSpPr>
            <p:nvPr/>
          </p:nvSpPr>
          <p:spPr bwMode="auto">
            <a:xfrm>
              <a:off x="3516312" y="6218237"/>
              <a:ext cx="990600" cy="228600"/>
            </a:xfrm>
            <a:prstGeom prst="roundRect">
              <a:avLst>
                <a:gd name="adj" fmla="val 694"/>
              </a:avLst>
            </a:prstGeom>
            <a:noFill/>
            <a:ln w="8890" cap="flat">
              <a:solidFill>
                <a:srgbClr val="99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 sz="1600">
                <a:cs typeface="Microsoft YaHei" charset="0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3973512" y="6599237"/>
              <a:ext cx="330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defTabSz="456958">
                <a:defRPr/>
              </a:pPr>
              <a:r>
                <a:rPr lang="en-US" sz="2400" b="1" dirty="0">
                  <a:solidFill>
                    <a:srgbClr val="00AE00"/>
                  </a:solidFill>
                  <a:cs typeface="Microsoft YaHei" charset="0"/>
                </a:rPr>
                <a:t>✔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9"/>
          <p:cNvSpPr>
            <a:spLocks noChangeArrowheads="1"/>
          </p:cNvSpPr>
          <p:nvPr/>
        </p:nvSpPr>
        <p:spPr bwMode="auto">
          <a:xfrm>
            <a:off x="11112" y="3627437"/>
            <a:ext cx="4724400" cy="3733801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 rot="2700000">
            <a:off x="3497943" y="3032125"/>
            <a:ext cx="239712" cy="630238"/>
          </a:xfrm>
          <a:prstGeom prst="downArrow">
            <a:avLst>
              <a:gd name="adj1" fmla="val 50000"/>
              <a:gd name="adj2" fmla="val 79037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4859338" y="1827212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065588" y="2319338"/>
            <a:ext cx="1708150" cy="80645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6578600" y="2330454"/>
            <a:ext cx="1828800" cy="869950"/>
          </a:xfrm>
          <a:prstGeom prst="foldedCorner">
            <a:avLst>
              <a:gd name="adj" fmla="val 12500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834063" y="2633663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54150" y="2286004"/>
            <a:ext cx="1600200" cy="685800"/>
          </a:xfrm>
          <a:prstGeom prst="wedgeRoundRectCallout">
            <a:avLst>
              <a:gd name="adj1" fmla="val 103662"/>
              <a:gd name="adj2" fmla="val 8338"/>
              <a:gd name="adj3" fmla="val 16667"/>
            </a:avLst>
          </a:prstGeom>
          <a:solidFill>
            <a:srgbClr val="EBF5FF">
              <a:alpha val="9999"/>
            </a:srgbClr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8949" tIns="69838" rIns="98949" bIns="5397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Fast Recall</a:t>
            </a:r>
          </a:p>
        </p:txBody>
      </p:sp>
      <p:sp>
        <p:nvSpPr>
          <p:cNvPr id="24" name="Rectangle 8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Candidate answer passage reranking</a:t>
            </a: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A509B86-7A01-4548-9B50-DF80B8D66A0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7357" y="3825877"/>
            <a:ext cx="4515755" cy="2087560"/>
            <a:chOff x="234948" y="3825874"/>
            <a:chExt cx="4515756" cy="2087560"/>
          </a:xfrm>
        </p:grpSpPr>
        <p:grpSp>
          <p:nvGrpSpPr>
            <p:cNvPr id="29716" name="Group 40"/>
            <p:cNvGrpSpPr>
              <a:grpSpLocks/>
            </p:cNvGrpSpPr>
            <p:nvPr/>
          </p:nvGrpSpPr>
          <p:grpSpPr bwMode="auto">
            <a:xfrm>
              <a:off x="234948" y="3825874"/>
              <a:ext cx="4515756" cy="960438"/>
              <a:chOff x="179387" y="4114800"/>
              <a:chExt cx="4085826" cy="960438"/>
            </a:xfrm>
          </p:grpSpPr>
          <p:sp>
            <p:nvSpPr>
              <p:cNvPr id="42" name="AutoShape 12"/>
              <p:cNvSpPr>
                <a:spLocks noChangeArrowheads="1"/>
              </p:cNvSpPr>
              <p:nvPr/>
            </p:nvSpPr>
            <p:spPr bwMode="auto">
              <a:xfrm>
                <a:off x="525550" y="4160838"/>
                <a:ext cx="3739663" cy="914400"/>
              </a:xfrm>
              <a:prstGeom prst="foldedCorner">
                <a:avLst>
                  <a:gd name="adj" fmla="val 12500"/>
                </a:avLst>
              </a:prstGeom>
              <a:solidFill>
                <a:srgbClr val="FFFFFF"/>
              </a:solidFill>
              <a:ln w="8890" cap="flat">
                <a:solidFill>
                  <a:srgbClr val="24346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360" tIns="32472" rIns="27360" bIns="18360" anchor="ctr"/>
              <a:lstStyle/>
              <a:p>
                <a:pPr algn="ctr" defTabSz="456958">
                  <a:lnSpc>
                    <a:spcPct val="100000"/>
                  </a:lnSpc>
                  <a:tabLst>
                    <a:tab pos="723517" algn="l"/>
                    <a:tab pos="1447034" algn="l"/>
                    <a:tab pos="2170551" algn="l"/>
                    <a:tab pos="2894066" algn="l"/>
                    <a:tab pos="3617585" algn="l"/>
                    <a:tab pos="4341099" algn="l"/>
                  </a:tabLst>
                  <a:defRPr/>
                </a:pP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It once was the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Taj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Mahal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of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sports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. When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the stadium</a:t>
                </a:r>
                <a:r>
                  <a:rPr lang="en-US" sz="1400" dirty="0">
                    <a:solidFill>
                      <a:srgbClr val="009900"/>
                    </a:solidFill>
                    <a:cs typeface="Microsoft YaHei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opened in 1965 it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was billed as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the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Eighth Wonder of the World</a:t>
                </a:r>
                <a:r>
                  <a:rPr lang="en-US" sz="1400" dirty="0">
                    <a:solidFill>
                      <a:srgbClr val="006600"/>
                    </a:solidFill>
                    <a:cs typeface="Microsoft YaHei" charset="0"/>
                  </a:rPr>
                  <a:t>.</a:t>
                </a:r>
              </a:p>
            </p:txBody>
          </p:sp>
          <p:sp>
            <p:nvSpPr>
              <p:cNvPr id="43" name="Text Box 16"/>
              <p:cNvSpPr txBox="1">
                <a:spLocks noChangeArrowheads="1"/>
              </p:cNvSpPr>
              <p:nvPr/>
            </p:nvSpPr>
            <p:spPr bwMode="auto">
              <a:xfrm>
                <a:off x="179387" y="4114800"/>
                <a:ext cx="288709" cy="781050"/>
              </a:xfrm>
              <a:prstGeom prst="rect">
                <a:avLst/>
              </a:prstGeom>
              <a:noFill/>
              <a:ln w="8890" cap="flat">
                <a:noFill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360" tIns="37764" rIns="27360" bIns="18360" anchor="ctr"/>
              <a:lstStyle/>
              <a:p>
                <a:pPr algn="ctr" defTabSz="456958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cs typeface="Microsoft YaHei" charset="0"/>
                  </a:rPr>
                  <a:t>1.</a:t>
                </a:r>
              </a:p>
            </p:txBody>
          </p:sp>
        </p:grpSp>
        <p:sp>
          <p:nvSpPr>
            <p:cNvPr id="9" name="AutoShape 14"/>
            <p:cNvSpPr>
              <a:spLocks noChangeArrowheads="1"/>
            </p:cNvSpPr>
            <p:nvPr/>
          </p:nvSpPr>
          <p:spPr bwMode="auto">
            <a:xfrm>
              <a:off x="617536" y="4930774"/>
              <a:ext cx="4133168" cy="90646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2472" rIns="27360" bIns="18360" anchor="ctr"/>
            <a:lstStyle/>
            <a:p>
              <a:pPr indent="107893"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man behind the project, Judge Roy </a:t>
              </a:r>
              <a:r>
                <a:rPr lang="en-US" sz="1400" dirty="0" err="1">
                  <a:solidFill>
                    <a:srgbClr val="000000"/>
                  </a:solidFill>
                  <a:cs typeface="Microsoft YaHei" charset="0"/>
                </a:rPr>
                <a:t>Hofheinz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modestly suggested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stadium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 be dubbed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.</a:t>
              </a: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236536" y="4968874"/>
              <a:ext cx="28892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2.</a:t>
              </a:r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4293504" y="53038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4293504" y="42370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</p:grpSp>
      <p:sp>
        <p:nvSpPr>
          <p:cNvPr id="37" name="AutoShape 16"/>
          <p:cNvSpPr>
            <a:spLocks noChangeArrowheads="1"/>
          </p:cNvSpPr>
          <p:nvPr/>
        </p:nvSpPr>
        <p:spPr bwMode="auto">
          <a:xfrm rot="5400000">
            <a:off x="2393047" y="5722937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47" y="6111878"/>
            <a:ext cx="4577665" cy="982659"/>
            <a:chOff x="5447" y="6111878"/>
            <a:chExt cx="4577665" cy="982659"/>
          </a:xfrm>
        </p:grpSpPr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5447" y="6264278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16.</a:t>
              </a:r>
            </a:p>
          </p:txBody>
        </p:sp>
        <p:sp>
          <p:nvSpPr>
            <p:cNvPr id="44" name="AutoShape 10"/>
            <p:cNvSpPr>
              <a:spLocks noChangeArrowheads="1"/>
            </p:cNvSpPr>
            <p:nvPr/>
          </p:nvSpPr>
          <p:spPr bwMode="auto">
            <a:xfrm>
              <a:off x="449947" y="6111878"/>
              <a:ext cx="4133165" cy="9445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68832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Titans ... played in the dilapidated </a:t>
              </a:r>
              <a:r>
                <a:rPr lang="en-US" sz="1400" b="1" dirty="0">
                  <a:solidFill>
                    <a:srgbClr val="990066"/>
                  </a:solidFill>
                  <a:cs typeface="Microsoft YaHei" charset="0"/>
                </a:rPr>
                <a:t>Astrodome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; if this was the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 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we live on a shabby little planet indeed.</a:t>
              </a:r>
            </a:p>
          </p:txBody>
        </p:sp>
        <p:sp>
          <p:nvSpPr>
            <p:cNvPr id="27" name="AutoShape 19"/>
            <p:cNvSpPr>
              <a:spLocks noChangeArrowheads="1"/>
            </p:cNvSpPr>
            <p:nvPr/>
          </p:nvSpPr>
          <p:spPr bwMode="auto">
            <a:xfrm>
              <a:off x="3516312" y="6218237"/>
              <a:ext cx="1066800" cy="228600"/>
            </a:xfrm>
            <a:prstGeom prst="roundRect">
              <a:avLst>
                <a:gd name="adj" fmla="val 694"/>
              </a:avLst>
            </a:prstGeom>
            <a:noFill/>
            <a:ln w="8890" cap="flat">
              <a:solidFill>
                <a:srgbClr val="99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 sz="1600">
                <a:cs typeface="Microsoft YaHei" charset="0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3973512" y="6599237"/>
              <a:ext cx="330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defTabSz="456958">
                <a:defRPr/>
              </a:pPr>
              <a:r>
                <a:rPr lang="en-US" sz="2400" b="1" dirty="0">
                  <a:solidFill>
                    <a:srgbClr val="00AE00"/>
                  </a:solidFill>
                  <a:cs typeface="Microsoft YaHei" charset="0"/>
                </a:rPr>
                <a:t>✔</a:t>
              </a:r>
            </a:p>
          </p:txBody>
        </p:sp>
      </p:grp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5192712" y="3627437"/>
            <a:ext cx="4724400" cy="3733801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5198377" y="5121277"/>
            <a:ext cx="4515755" cy="2087560"/>
            <a:chOff x="234948" y="3825874"/>
            <a:chExt cx="4515756" cy="2087560"/>
          </a:xfrm>
        </p:grpSpPr>
        <p:grpSp>
          <p:nvGrpSpPr>
            <p:cNvPr id="29" name="Group 40"/>
            <p:cNvGrpSpPr>
              <a:grpSpLocks/>
            </p:cNvGrpSpPr>
            <p:nvPr/>
          </p:nvGrpSpPr>
          <p:grpSpPr bwMode="auto">
            <a:xfrm>
              <a:off x="234948" y="3825874"/>
              <a:ext cx="4515756" cy="960438"/>
              <a:chOff x="179387" y="4114800"/>
              <a:chExt cx="4085826" cy="960438"/>
            </a:xfrm>
          </p:grpSpPr>
          <p:sp>
            <p:nvSpPr>
              <p:cNvPr id="35" name="AutoShape 12"/>
              <p:cNvSpPr>
                <a:spLocks noChangeArrowheads="1"/>
              </p:cNvSpPr>
              <p:nvPr/>
            </p:nvSpPr>
            <p:spPr bwMode="auto">
              <a:xfrm>
                <a:off x="525550" y="4160838"/>
                <a:ext cx="3739663" cy="914400"/>
              </a:xfrm>
              <a:prstGeom prst="foldedCorner">
                <a:avLst>
                  <a:gd name="adj" fmla="val 12500"/>
                </a:avLst>
              </a:prstGeom>
              <a:solidFill>
                <a:srgbClr val="FFFFFF"/>
              </a:solidFill>
              <a:ln w="8890" cap="flat">
                <a:solidFill>
                  <a:srgbClr val="24346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360" tIns="32472" rIns="27360" bIns="18360" anchor="ctr"/>
              <a:lstStyle/>
              <a:p>
                <a:pPr algn="ctr" defTabSz="456958">
                  <a:lnSpc>
                    <a:spcPct val="100000"/>
                  </a:lnSpc>
                  <a:tabLst>
                    <a:tab pos="723517" algn="l"/>
                    <a:tab pos="1447034" algn="l"/>
                    <a:tab pos="2170551" algn="l"/>
                    <a:tab pos="2894066" algn="l"/>
                    <a:tab pos="3617585" algn="l"/>
                    <a:tab pos="4341099" algn="l"/>
                  </a:tabLst>
                  <a:defRPr/>
                </a:pP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It once was the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Taj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Mahal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of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sports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. When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the stadium</a:t>
                </a:r>
                <a:r>
                  <a:rPr lang="en-US" sz="1400" dirty="0">
                    <a:solidFill>
                      <a:srgbClr val="009900"/>
                    </a:solidFill>
                    <a:cs typeface="Microsoft YaHei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opened in 1965 it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was billed as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the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Eighth Wonder of the World</a:t>
                </a:r>
                <a:r>
                  <a:rPr lang="en-US" sz="1400" dirty="0">
                    <a:solidFill>
                      <a:srgbClr val="006600"/>
                    </a:solidFill>
                    <a:cs typeface="Microsoft YaHei" charset="0"/>
                  </a:rPr>
                  <a:t>.</a:t>
                </a:r>
              </a:p>
            </p:txBody>
          </p:sp>
          <p:sp>
            <p:nvSpPr>
              <p:cNvPr id="38" name="Text Box 16"/>
              <p:cNvSpPr txBox="1">
                <a:spLocks noChangeArrowheads="1"/>
              </p:cNvSpPr>
              <p:nvPr/>
            </p:nvSpPr>
            <p:spPr bwMode="auto">
              <a:xfrm>
                <a:off x="179387" y="4114800"/>
                <a:ext cx="288709" cy="781050"/>
              </a:xfrm>
              <a:prstGeom prst="rect">
                <a:avLst/>
              </a:prstGeom>
              <a:noFill/>
              <a:ln w="8890" cap="flat">
                <a:noFill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360" tIns="37764" rIns="27360" bIns="18360" anchor="ctr"/>
              <a:lstStyle/>
              <a:p>
                <a:pPr algn="ctr" defTabSz="456958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cs typeface="Microsoft YaHei" charset="0"/>
                  </a:rPr>
                  <a:t>1.</a:t>
                </a:r>
              </a:p>
            </p:txBody>
          </p:sp>
        </p:grpSp>
        <p:sp>
          <p:nvSpPr>
            <p:cNvPr id="30" name="AutoShape 14"/>
            <p:cNvSpPr>
              <a:spLocks noChangeArrowheads="1"/>
            </p:cNvSpPr>
            <p:nvPr/>
          </p:nvSpPr>
          <p:spPr bwMode="auto">
            <a:xfrm>
              <a:off x="617536" y="4930774"/>
              <a:ext cx="4133168" cy="90646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2472" rIns="27360" bIns="18360" anchor="ctr"/>
            <a:lstStyle/>
            <a:p>
              <a:pPr indent="107893"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man behind the project, Judge Roy </a:t>
              </a:r>
              <a:r>
                <a:rPr lang="en-US" sz="1400" dirty="0" err="1">
                  <a:solidFill>
                    <a:srgbClr val="000000"/>
                  </a:solidFill>
                  <a:cs typeface="Microsoft YaHei" charset="0"/>
                </a:rPr>
                <a:t>Hofheinz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modestly suggested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stadium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 be dubbed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.</a:t>
              </a:r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236536" y="4968874"/>
              <a:ext cx="28892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2.</a:t>
              </a:r>
            </a:p>
          </p:txBody>
        </p: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4293504" y="53038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4293504" y="42370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</p:grpSp>
      <p:sp>
        <p:nvSpPr>
          <p:cNvPr id="39" name="AutoShape 16"/>
          <p:cNvSpPr>
            <a:spLocks noChangeArrowheads="1"/>
          </p:cNvSpPr>
          <p:nvPr/>
        </p:nvSpPr>
        <p:spPr bwMode="auto">
          <a:xfrm rot="5400000">
            <a:off x="7446277" y="4808537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192712" y="3940178"/>
            <a:ext cx="4577665" cy="982659"/>
            <a:chOff x="5447" y="6111878"/>
            <a:chExt cx="4577665" cy="982659"/>
          </a:xfrm>
        </p:grpSpPr>
        <p:sp>
          <p:nvSpPr>
            <p:cNvPr id="45" name="Text Box 18"/>
            <p:cNvSpPr txBox="1">
              <a:spLocks noChangeArrowheads="1"/>
            </p:cNvSpPr>
            <p:nvPr/>
          </p:nvSpPr>
          <p:spPr bwMode="auto">
            <a:xfrm>
              <a:off x="5447" y="6264278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16.</a:t>
              </a:r>
            </a:p>
          </p:txBody>
        </p:sp>
        <p:sp>
          <p:nvSpPr>
            <p:cNvPr id="46" name="AutoShape 10"/>
            <p:cNvSpPr>
              <a:spLocks noChangeArrowheads="1"/>
            </p:cNvSpPr>
            <p:nvPr/>
          </p:nvSpPr>
          <p:spPr bwMode="auto">
            <a:xfrm>
              <a:off x="449947" y="6111878"/>
              <a:ext cx="4133165" cy="9445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68832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Titans ... played in the dilapidated </a:t>
              </a:r>
              <a:r>
                <a:rPr lang="en-US" sz="1400" b="1" dirty="0">
                  <a:solidFill>
                    <a:srgbClr val="990066"/>
                  </a:solidFill>
                  <a:cs typeface="Microsoft YaHei" charset="0"/>
                </a:rPr>
                <a:t>Astrodome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; if this was the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 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we live on a shabby little planet indeed.</a:t>
              </a:r>
            </a:p>
          </p:txBody>
        </p:sp>
        <p:sp>
          <p:nvSpPr>
            <p:cNvPr id="47" name="AutoShape 19"/>
            <p:cNvSpPr>
              <a:spLocks noChangeArrowheads="1"/>
            </p:cNvSpPr>
            <p:nvPr/>
          </p:nvSpPr>
          <p:spPr bwMode="auto">
            <a:xfrm>
              <a:off x="3510647" y="6256337"/>
              <a:ext cx="990600" cy="228600"/>
            </a:xfrm>
            <a:prstGeom prst="roundRect">
              <a:avLst>
                <a:gd name="adj" fmla="val 694"/>
              </a:avLst>
            </a:prstGeom>
            <a:noFill/>
            <a:ln w="8890" cap="flat">
              <a:solidFill>
                <a:srgbClr val="99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 sz="1600">
                <a:cs typeface="Microsoft YaHei" charset="0"/>
              </a:endParaRPr>
            </a:p>
          </p:txBody>
        </p:sp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>
              <a:off x="3973512" y="6599237"/>
              <a:ext cx="330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defTabSz="456958">
                <a:defRPr/>
              </a:pPr>
              <a:r>
                <a:rPr lang="en-US" sz="2400" b="1" dirty="0">
                  <a:solidFill>
                    <a:srgbClr val="00AE00"/>
                  </a:solidFill>
                  <a:cs typeface="Microsoft YaHei" charset="0"/>
                </a:rPr>
                <a:t>✔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 bwMode="auto">
          <a:xfrm flipV="1">
            <a:off x="4506912" y="4618038"/>
            <a:ext cx="1066800" cy="1600199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142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4859338" y="1827212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065588" y="2319338"/>
            <a:ext cx="1708150" cy="80645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6578600" y="2330454"/>
            <a:ext cx="1828800" cy="869950"/>
          </a:xfrm>
          <a:prstGeom prst="foldedCorner">
            <a:avLst>
              <a:gd name="adj" fmla="val 12500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834063" y="2633663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54150" y="2286004"/>
            <a:ext cx="1600200" cy="685800"/>
          </a:xfrm>
          <a:prstGeom prst="wedgeRoundRectCallout">
            <a:avLst>
              <a:gd name="adj1" fmla="val 103662"/>
              <a:gd name="adj2" fmla="val 8338"/>
              <a:gd name="adj3" fmla="val 16667"/>
            </a:avLst>
          </a:prstGeom>
          <a:solidFill>
            <a:srgbClr val="EBF5FF">
              <a:alpha val="9999"/>
            </a:srgbClr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8949" tIns="69838" rIns="98949" bIns="5397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Fast Recall</a:t>
            </a:r>
          </a:p>
        </p:txBody>
      </p:sp>
      <p:sp>
        <p:nvSpPr>
          <p:cNvPr id="26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342904"/>
            <a:ext cx="9069388" cy="569913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Candidate answer passage reranking</a:t>
            </a:r>
          </a:p>
        </p:txBody>
      </p:sp>
      <p:sp>
        <p:nvSpPr>
          <p:cNvPr id="86" name="Slide Number Placeholder 4"/>
          <p:cNvSpPr>
            <a:spLocks noGrp="1"/>
          </p:cNvSpPr>
          <p:nvPr>
            <p:ph type="sldNum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7A509B86-7A01-4548-9B50-DF80B8D66A0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7" name="AutoShape 9"/>
          <p:cNvSpPr>
            <a:spLocks noChangeArrowheads="1"/>
          </p:cNvSpPr>
          <p:nvPr/>
        </p:nvSpPr>
        <p:spPr bwMode="auto">
          <a:xfrm>
            <a:off x="5192712" y="3627437"/>
            <a:ext cx="4724400" cy="3733801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grpSp>
        <p:nvGrpSpPr>
          <p:cNvPr id="88" name="Group 87"/>
          <p:cNvGrpSpPr>
            <a:grpSpLocks/>
          </p:cNvGrpSpPr>
          <p:nvPr/>
        </p:nvGrpSpPr>
        <p:grpSpPr bwMode="auto">
          <a:xfrm>
            <a:off x="5198377" y="5121277"/>
            <a:ext cx="4515755" cy="2087560"/>
            <a:chOff x="234948" y="3825874"/>
            <a:chExt cx="4515756" cy="2087560"/>
          </a:xfrm>
        </p:grpSpPr>
        <p:grpSp>
          <p:nvGrpSpPr>
            <p:cNvPr id="89" name="Group 40"/>
            <p:cNvGrpSpPr>
              <a:grpSpLocks/>
            </p:cNvGrpSpPr>
            <p:nvPr/>
          </p:nvGrpSpPr>
          <p:grpSpPr bwMode="auto">
            <a:xfrm>
              <a:off x="234948" y="3825874"/>
              <a:ext cx="4515756" cy="960438"/>
              <a:chOff x="179387" y="4114800"/>
              <a:chExt cx="4085826" cy="960438"/>
            </a:xfrm>
          </p:grpSpPr>
          <p:sp>
            <p:nvSpPr>
              <p:cNvPr id="94" name="AutoShape 12"/>
              <p:cNvSpPr>
                <a:spLocks noChangeArrowheads="1"/>
              </p:cNvSpPr>
              <p:nvPr/>
            </p:nvSpPr>
            <p:spPr bwMode="auto">
              <a:xfrm>
                <a:off x="525550" y="4160838"/>
                <a:ext cx="3739663" cy="914400"/>
              </a:xfrm>
              <a:prstGeom prst="foldedCorner">
                <a:avLst>
                  <a:gd name="adj" fmla="val 12500"/>
                </a:avLst>
              </a:prstGeom>
              <a:solidFill>
                <a:srgbClr val="FFFFFF"/>
              </a:solidFill>
              <a:ln w="8890" cap="flat">
                <a:solidFill>
                  <a:srgbClr val="24346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360" tIns="32472" rIns="27360" bIns="18360" anchor="ctr"/>
              <a:lstStyle/>
              <a:p>
                <a:pPr algn="ctr" defTabSz="456958">
                  <a:lnSpc>
                    <a:spcPct val="100000"/>
                  </a:lnSpc>
                  <a:tabLst>
                    <a:tab pos="723517" algn="l"/>
                    <a:tab pos="1447034" algn="l"/>
                    <a:tab pos="2170551" algn="l"/>
                    <a:tab pos="2894066" algn="l"/>
                    <a:tab pos="3617585" algn="l"/>
                    <a:tab pos="4341099" algn="l"/>
                  </a:tabLst>
                  <a:defRPr/>
                </a:pP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It once was the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Taj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Mahal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of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sports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. When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the stadium</a:t>
                </a:r>
                <a:r>
                  <a:rPr lang="en-US" sz="1400" dirty="0">
                    <a:solidFill>
                      <a:srgbClr val="009900"/>
                    </a:solidFill>
                    <a:cs typeface="Microsoft YaHei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opened in 1965 it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was billed as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the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Eighth Wonder of the World</a:t>
                </a:r>
                <a:r>
                  <a:rPr lang="en-US" sz="1400" dirty="0">
                    <a:solidFill>
                      <a:srgbClr val="006600"/>
                    </a:solidFill>
                    <a:cs typeface="Microsoft YaHei" charset="0"/>
                  </a:rPr>
                  <a:t>.</a:t>
                </a:r>
              </a:p>
            </p:txBody>
          </p:sp>
          <p:sp>
            <p:nvSpPr>
              <p:cNvPr id="95" name="Text Box 16"/>
              <p:cNvSpPr txBox="1">
                <a:spLocks noChangeArrowheads="1"/>
              </p:cNvSpPr>
              <p:nvPr/>
            </p:nvSpPr>
            <p:spPr bwMode="auto">
              <a:xfrm>
                <a:off x="179387" y="4114800"/>
                <a:ext cx="288709" cy="781050"/>
              </a:xfrm>
              <a:prstGeom prst="rect">
                <a:avLst/>
              </a:prstGeom>
              <a:noFill/>
              <a:ln w="8890" cap="flat">
                <a:noFill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360" tIns="37764" rIns="27360" bIns="18360" anchor="ctr"/>
              <a:lstStyle/>
              <a:p>
                <a:pPr algn="ctr" defTabSz="456958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cs typeface="Microsoft YaHei" charset="0"/>
                  </a:rPr>
                  <a:t>1.</a:t>
                </a:r>
              </a:p>
            </p:txBody>
          </p:sp>
        </p:grpSp>
        <p:sp>
          <p:nvSpPr>
            <p:cNvPr id="90" name="AutoShape 14"/>
            <p:cNvSpPr>
              <a:spLocks noChangeArrowheads="1"/>
            </p:cNvSpPr>
            <p:nvPr/>
          </p:nvSpPr>
          <p:spPr bwMode="auto">
            <a:xfrm>
              <a:off x="617536" y="4930774"/>
              <a:ext cx="4133168" cy="90646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2472" rIns="27360" bIns="18360" anchor="ctr"/>
            <a:lstStyle/>
            <a:p>
              <a:pPr indent="107893"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man behind the project, Judge Roy </a:t>
              </a:r>
              <a:r>
                <a:rPr lang="en-US" sz="1400" dirty="0" err="1">
                  <a:solidFill>
                    <a:srgbClr val="000000"/>
                  </a:solidFill>
                  <a:cs typeface="Microsoft YaHei" charset="0"/>
                </a:rPr>
                <a:t>Hofheinz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modestly suggested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stadium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 be dubbed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.</a:t>
              </a:r>
            </a:p>
          </p:txBody>
        </p:sp>
        <p:sp>
          <p:nvSpPr>
            <p:cNvPr id="91" name="Text Box 17"/>
            <p:cNvSpPr txBox="1">
              <a:spLocks noChangeArrowheads="1"/>
            </p:cNvSpPr>
            <p:nvPr/>
          </p:nvSpPr>
          <p:spPr bwMode="auto">
            <a:xfrm>
              <a:off x="236536" y="4968874"/>
              <a:ext cx="28892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2.</a:t>
              </a:r>
            </a:p>
          </p:txBody>
        </p:sp>
        <p:sp>
          <p:nvSpPr>
            <p:cNvPr id="92" name="Text Box 15"/>
            <p:cNvSpPr txBox="1">
              <a:spLocks noChangeArrowheads="1"/>
            </p:cNvSpPr>
            <p:nvPr/>
          </p:nvSpPr>
          <p:spPr bwMode="auto">
            <a:xfrm>
              <a:off x="4293504" y="53038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  <p:sp>
          <p:nvSpPr>
            <p:cNvPr id="93" name="Text Box 15"/>
            <p:cNvSpPr txBox="1">
              <a:spLocks noChangeArrowheads="1"/>
            </p:cNvSpPr>
            <p:nvPr/>
          </p:nvSpPr>
          <p:spPr bwMode="auto">
            <a:xfrm>
              <a:off x="4293504" y="42370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</p:grpSp>
      <p:sp>
        <p:nvSpPr>
          <p:cNvPr id="96" name="AutoShape 16"/>
          <p:cNvSpPr>
            <a:spLocks noChangeArrowheads="1"/>
          </p:cNvSpPr>
          <p:nvPr/>
        </p:nvSpPr>
        <p:spPr bwMode="auto">
          <a:xfrm rot="5400000">
            <a:off x="7446277" y="4808537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5192712" y="3940178"/>
            <a:ext cx="4577665" cy="982659"/>
            <a:chOff x="5447" y="6111878"/>
            <a:chExt cx="4577665" cy="982659"/>
          </a:xfrm>
        </p:grpSpPr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5447" y="6264278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16.</a:t>
              </a:r>
            </a:p>
          </p:txBody>
        </p:sp>
        <p:sp>
          <p:nvSpPr>
            <p:cNvPr id="99" name="AutoShape 10"/>
            <p:cNvSpPr>
              <a:spLocks noChangeArrowheads="1"/>
            </p:cNvSpPr>
            <p:nvPr/>
          </p:nvSpPr>
          <p:spPr bwMode="auto">
            <a:xfrm>
              <a:off x="449947" y="6111878"/>
              <a:ext cx="4133165" cy="9445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68832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Titans ... played in the dilapidated </a:t>
              </a:r>
              <a:r>
                <a:rPr lang="en-US" sz="1400" b="1" dirty="0">
                  <a:solidFill>
                    <a:srgbClr val="990066"/>
                  </a:solidFill>
                  <a:cs typeface="Microsoft YaHei" charset="0"/>
                </a:rPr>
                <a:t>Astrodome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; if this was the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 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we live on a shabby little planet indeed.</a:t>
              </a:r>
            </a:p>
          </p:txBody>
        </p:sp>
        <p:sp>
          <p:nvSpPr>
            <p:cNvPr id="100" name="AutoShape 19"/>
            <p:cNvSpPr>
              <a:spLocks noChangeArrowheads="1"/>
            </p:cNvSpPr>
            <p:nvPr/>
          </p:nvSpPr>
          <p:spPr bwMode="auto">
            <a:xfrm>
              <a:off x="3510647" y="6256337"/>
              <a:ext cx="990600" cy="228600"/>
            </a:xfrm>
            <a:prstGeom prst="roundRect">
              <a:avLst>
                <a:gd name="adj" fmla="val 694"/>
              </a:avLst>
            </a:prstGeom>
            <a:noFill/>
            <a:ln w="8890" cap="flat">
              <a:solidFill>
                <a:srgbClr val="99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 sz="1600">
                <a:cs typeface="Microsoft YaHei" charset="0"/>
              </a:endParaRPr>
            </a:p>
          </p:txBody>
        </p:sp>
        <p:sp>
          <p:nvSpPr>
            <p:cNvPr id="101" name="Text Box 11"/>
            <p:cNvSpPr txBox="1">
              <a:spLocks noChangeArrowheads="1"/>
            </p:cNvSpPr>
            <p:nvPr/>
          </p:nvSpPr>
          <p:spPr bwMode="auto">
            <a:xfrm>
              <a:off x="3973512" y="6599237"/>
              <a:ext cx="330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defTabSz="456958">
                <a:defRPr/>
              </a:pPr>
              <a:r>
                <a:rPr lang="en-US" sz="2400" b="1" dirty="0">
                  <a:solidFill>
                    <a:srgbClr val="00AE00"/>
                  </a:solidFill>
                  <a:cs typeface="Microsoft YaHei" charset="0"/>
                </a:rPr>
                <a:t>✔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4237037"/>
            <a:ext cx="5040312" cy="217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Useful clues:</a:t>
            </a:r>
          </a:p>
          <a:p>
            <a:pPr marL="285750" indent="-285750">
              <a:lnSpc>
                <a:spcPct val="110000"/>
              </a:lnSpc>
              <a:buClr>
                <a:srgbClr val="FF0000"/>
              </a:buClr>
              <a:buFont typeface="Arial"/>
              <a:buChar char="•"/>
            </a:pPr>
            <a:r>
              <a:rPr lang="en-US" dirty="0" smtClean="0"/>
              <a:t>Lexical </a:t>
            </a:r>
            <a:r>
              <a:rPr lang="en-US" dirty="0"/>
              <a:t>overlap between Q/A</a:t>
            </a:r>
          </a:p>
          <a:p>
            <a:pPr marL="285750" indent="-285750">
              <a:lnSpc>
                <a:spcPct val="110000"/>
              </a:lnSpc>
              <a:buClr>
                <a:srgbClr val="FF0000"/>
              </a:buClr>
              <a:buFont typeface="Arial"/>
              <a:buChar char="•"/>
            </a:pPr>
            <a:r>
              <a:rPr lang="en-US" dirty="0"/>
              <a:t>Specific syntactic/semantic patterns</a:t>
            </a:r>
          </a:p>
          <a:p>
            <a:pPr marL="1026808" lvl="1" indent="-285750">
              <a:lnSpc>
                <a:spcPct val="110000"/>
              </a:lnSpc>
              <a:buClr>
                <a:srgbClr val="FF0000"/>
              </a:buClr>
              <a:buFont typeface="Wingdings" charset="2"/>
              <a:buChar char="ü"/>
            </a:pPr>
            <a:r>
              <a:rPr lang="en-US" dirty="0" smtClean="0"/>
              <a:t>When </a:t>
            </a:r>
            <a:r>
              <a:rPr lang="en-US" dirty="0"/>
              <a:t>was &lt;X&gt; born? -&gt; &lt;X&gt;, born on &lt;Y&gt;,..</a:t>
            </a:r>
          </a:p>
          <a:p>
            <a:pPr marL="285750" indent="-285750">
              <a:lnSpc>
                <a:spcPct val="110000"/>
              </a:lnSpc>
              <a:buClr>
                <a:srgbClr val="FF0000"/>
              </a:buClr>
              <a:buFont typeface="Arial"/>
              <a:buChar char="•"/>
            </a:pPr>
            <a:r>
              <a:rPr lang="en-US" dirty="0"/>
              <a:t>Answer type/Question focus </a:t>
            </a:r>
            <a:r>
              <a:rPr lang="en-US" dirty="0" smtClean="0"/>
              <a:t>match with named entities in the Candidate Answer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4859338" y="1827212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065588" y="2319338"/>
            <a:ext cx="1708150" cy="80645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6578600" y="2330454"/>
            <a:ext cx="1828800" cy="869950"/>
          </a:xfrm>
          <a:prstGeom prst="foldedCorner">
            <a:avLst>
              <a:gd name="adj" fmla="val 12500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834063" y="2633663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54150" y="2286004"/>
            <a:ext cx="1600200" cy="685800"/>
          </a:xfrm>
          <a:prstGeom prst="wedgeRoundRectCallout">
            <a:avLst>
              <a:gd name="adj1" fmla="val 103662"/>
              <a:gd name="adj2" fmla="val 8338"/>
              <a:gd name="adj3" fmla="val 16667"/>
            </a:avLst>
          </a:prstGeom>
          <a:solidFill>
            <a:srgbClr val="EBF5FF">
              <a:alpha val="9999"/>
            </a:srgbClr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8949" tIns="69838" rIns="98949" bIns="5397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Fast Recall</a:t>
            </a:r>
          </a:p>
        </p:txBody>
      </p:sp>
      <p:sp>
        <p:nvSpPr>
          <p:cNvPr id="30736" name="Rectangle 3"/>
          <p:cNvSpPr>
            <a:spLocks noChangeArrowheads="1"/>
          </p:cNvSpPr>
          <p:nvPr/>
        </p:nvSpPr>
        <p:spPr bwMode="auto">
          <a:xfrm>
            <a:off x="163513" y="4160842"/>
            <a:ext cx="4572000" cy="95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9" tIns="45696" rIns="91389" bIns="45696">
            <a:spAutoFit/>
          </a:bodyPr>
          <a:lstStyle/>
          <a:p>
            <a:pPr algn="ctr"/>
            <a:r>
              <a:rPr lang="en-US" sz="2000" b="1" dirty="0">
                <a:solidFill>
                  <a:srgbClr val="243460"/>
                </a:solidFill>
              </a:rPr>
              <a:t>The solution requires </a:t>
            </a:r>
            <a:endParaRPr lang="en-US" sz="2000" b="1" dirty="0" smtClean="0">
              <a:solidFill>
                <a:srgbClr val="24346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243460"/>
                </a:solidFill>
              </a:rPr>
              <a:t>a combination of </a:t>
            </a:r>
            <a:endParaRPr lang="en-US" sz="2000" b="1" dirty="0">
              <a:solidFill>
                <a:srgbClr val="243460"/>
              </a:solidFill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Syntax</a:t>
            </a:r>
            <a:r>
              <a:rPr lang="en-US" sz="2000" b="1" dirty="0">
                <a:solidFill>
                  <a:srgbClr val="243460"/>
                </a:solidFill>
              </a:rPr>
              <a:t> and </a:t>
            </a:r>
            <a:r>
              <a:rPr lang="en-US" sz="2000" b="1" dirty="0">
                <a:solidFill>
                  <a:srgbClr val="FF0000"/>
                </a:solidFill>
              </a:rPr>
              <a:t>Semantics</a:t>
            </a:r>
          </a:p>
        </p:txBody>
      </p:sp>
      <p:sp>
        <p:nvSpPr>
          <p:cNvPr id="26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342904"/>
            <a:ext cx="9069388" cy="569913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Candidate answer passage reranking</a:t>
            </a:r>
          </a:p>
        </p:txBody>
      </p:sp>
      <p:sp>
        <p:nvSpPr>
          <p:cNvPr id="86" name="Slide Number Placeholder 4"/>
          <p:cNvSpPr>
            <a:spLocks noGrp="1"/>
          </p:cNvSpPr>
          <p:nvPr>
            <p:ph type="sldNum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7A509B86-7A01-4548-9B50-DF80B8D66A0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87" name="AutoShape 9"/>
          <p:cNvSpPr>
            <a:spLocks noChangeArrowheads="1"/>
          </p:cNvSpPr>
          <p:nvPr/>
        </p:nvSpPr>
        <p:spPr bwMode="auto">
          <a:xfrm>
            <a:off x="5192712" y="3627437"/>
            <a:ext cx="4724400" cy="3733801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grpSp>
        <p:nvGrpSpPr>
          <p:cNvPr id="88" name="Group 87"/>
          <p:cNvGrpSpPr>
            <a:grpSpLocks/>
          </p:cNvGrpSpPr>
          <p:nvPr/>
        </p:nvGrpSpPr>
        <p:grpSpPr bwMode="auto">
          <a:xfrm>
            <a:off x="5198377" y="5121277"/>
            <a:ext cx="4515755" cy="2087560"/>
            <a:chOff x="234948" y="3825874"/>
            <a:chExt cx="4515756" cy="2087560"/>
          </a:xfrm>
        </p:grpSpPr>
        <p:grpSp>
          <p:nvGrpSpPr>
            <p:cNvPr id="89" name="Group 40"/>
            <p:cNvGrpSpPr>
              <a:grpSpLocks/>
            </p:cNvGrpSpPr>
            <p:nvPr/>
          </p:nvGrpSpPr>
          <p:grpSpPr bwMode="auto">
            <a:xfrm>
              <a:off x="234948" y="3825874"/>
              <a:ext cx="4515756" cy="960438"/>
              <a:chOff x="179387" y="4114800"/>
              <a:chExt cx="4085826" cy="960438"/>
            </a:xfrm>
          </p:grpSpPr>
          <p:sp>
            <p:nvSpPr>
              <p:cNvPr id="94" name="AutoShape 12"/>
              <p:cNvSpPr>
                <a:spLocks noChangeArrowheads="1"/>
              </p:cNvSpPr>
              <p:nvPr/>
            </p:nvSpPr>
            <p:spPr bwMode="auto">
              <a:xfrm>
                <a:off x="525550" y="4160838"/>
                <a:ext cx="3739663" cy="914400"/>
              </a:xfrm>
              <a:prstGeom prst="foldedCorner">
                <a:avLst>
                  <a:gd name="adj" fmla="val 12500"/>
                </a:avLst>
              </a:prstGeom>
              <a:solidFill>
                <a:srgbClr val="FFFFFF"/>
              </a:solidFill>
              <a:ln w="8890" cap="flat">
                <a:solidFill>
                  <a:srgbClr val="24346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360" tIns="32472" rIns="27360" bIns="18360" anchor="ctr"/>
              <a:lstStyle/>
              <a:p>
                <a:pPr algn="ctr" defTabSz="456958">
                  <a:lnSpc>
                    <a:spcPct val="100000"/>
                  </a:lnSpc>
                  <a:tabLst>
                    <a:tab pos="723517" algn="l"/>
                    <a:tab pos="1447034" algn="l"/>
                    <a:tab pos="2170551" algn="l"/>
                    <a:tab pos="2894066" algn="l"/>
                    <a:tab pos="3617585" algn="l"/>
                    <a:tab pos="4341099" algn="l"/>
                  </a:tabLst>
                  <a:defRPr/>
                </a:pP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It once was the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Taj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Mahal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of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sports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. When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the stadium</a:t>
                </a:r>
                <a:r>
                  <a:rPr lang="en-US" sz="1400" dirty="0">
                    <a:solidFill>
                      <a:srgbClr val="009900"/>
                    </a:solidFill>
                    <a:cs typeface="Microsoft YaHei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opened in 1965 it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was billed as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the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Eighth Wonder of the World</a:t>
                </a:r>
                <a:r>
                  <a:rPr lang="en-US" sz="1400" dirty="0">
                    <a:solidFill>
                      <a:srgbClr val="006600"/>
                    </a:solidFill>
                    <a:cs typeface="Microsoft YaHei" charset="0"/>
                  </a:rPr>
                  <a:t>.</a:t>
                </a:r>
              </a:p>
            </p:txBody>
          </p:sp>
          <p:sp>
            <p:nvSpPr>
              <p:cNvPr id="95" name="Text Box 16"/>
              <p:cNvSpPr txBox="1">
                <a:spLocks noChangeArrowheads="1"/>
              </p:cNvSpPr>
              <p:nvPr/>
            </p:nvSpPr>
            <p:spPr bwMode="auto">
              <a:xfrm>
                <a:off x="179387" y="4114800"/>
                <a:ext cx="288709" cy="781050"/>
              </a:xfrm>
              <a:prstGeom prst="rect">
                <a:avLst/>
              </a:prstGeom>
              <a:noFill/>
              <a:ln w="8890" cap="flat">
                <a:noFill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360" tIns="37764" rIns="27360" bIns="18360" anchor="ctr"/>
              <a:lstStyle/>
              <a:p>
                <a:pPr algn="ctr" defTabSz="456958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cs typeface="Microsoft YaHei" charset="0"/>
                  </a:rPr>
                  <a:t>1.</a:t>
                </a:r>
              </a:p>
            </p:txBody>
          </p:sp>
        </p:grpSp>
        <p:sp>
          <p:nvSpPr>
            <p:cNvPr id="90" name="AutoShape 14"/>
            <p:cNvSpPr>
              <a:spLocks noChangeArrowheads="1"/>
            </p:cNvSpPr>
            <p:nvPr/>
          </p:nvSpPr>
          <p:spPr bwMode="auto">
            <a:xfrm>
              <a:off x="617536" y="4930774"/>
              <a:ext cx="4133168" cy="90646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2472" rIns="27360" bIns="18360" anchor="ctr"/>
            <a:lstStyle/>
            <a:p>
              <a:pPr indent="107893"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man behind the project, Judge Roy </a:t>
              </a:r>
              <a:r>
                <a:rPr lang="en-US" sz="1400" dirty="0" err="1">
                  <a:solidFill>
                    <a:srgbClr val="000000"/>
                  </a:solidFill>
                  <a:cs typeface="Microsoft YaHei" charset="0"/>
                </a:rPr>
                <a:t>Hofheinz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modestly suggested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stadium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 be dubbed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.</a:t>
              </a:r>
            </a:p>
          </p:txBody>
        </p:sp>
        <p:sp>
          <p:nvSpPr>
            <p:cNvPr id="91" name="Text Box 17"/>
            <p:cNvSpPr txBox="1">
              <a:spLocks noChangeArrowheads="1"/>
            </p:cNvSpPr>
            <p:nvPr/>
          </p:nvSpPr>
          <p:spPr bwMode="auto">
            <a:xfrm>
              <a:off x="236536" y="4968874"/>
              <a:ext cx="28892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2.</a:t>
              </a:r>
            </a:p>
          </p:txBody>
        </p:sp>
        <p:sp>
          <p:nvSpPr>
            <p:cNvPr id="92" name="Text Box 15"/>
            <p:cNvSpPr txBox="1">
              <a:spLocks noChangeArrowheads="1"/>
            </p:cNvSpPr>
            <p:nvPr/>
          </p:nvSpPr>
          <p:spPr bwMode="auto">
            <a:xfrm>
              <a:off x="4293504" y="53038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  <p:sp>
          <p:nvSpPr>
            <p:cNvPr id="93" name="Text Box 15"/>
            <p:cNvSpPr txBox="1">
              <a:spLocks noChangeArrowheads="1"/>
            </p:cNvSpPr>
            <p:nvPr/>
          </p:nvSpPr>
          <p:spPr bwMode="auto">
            <a:xfrm>
              <a:off x="4293504" y="42370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</p:grpSp>
      <p:sp>
        <p:nvSpPr>
          <p:cNvPr id="96" name="AutoShape 16"/>
          <p:cNvSpPr>
            <a:spLocks noChangeArrowheads="1"/>
          </p:cNvSpPr>
          <p:nvPr/>
        </p:nvSpPr>
        <p:spPr bwMode="auto">
          <a:xfrm rot="5400000">
            <a:off x="7446277" y="4808537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5192712" y="3940178"/>
            <a:ext cx="4577665" cy="982659"/>
            <a:chOff x="5447" y="6111878"/>
            <a:chExt cx="4577665" cy="982659"/>
          </a:xfrm>
        </p:grpSpPr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5447" y="6264278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16.</a:t>
              </a:r>
            </a:p>
          </p:txBody>
        </p:sp>
        <p:sp>
          <p:nvSpPr>
            <p:cNvPr id="99" name="AutoShape 10"/>
            <p:cNvSpPr>
              <a:spLocks noChangeArrowheads="1"/>
            </p:cNvSpPr>
            <p:nvPr/>
          </p:nvSpPr>
          <p:spPr bwMode="auto">
            <a:xfrm>
              <a:off x="449947" y="6111878"/>
              <a:ext cx="4133165" cy="9445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68832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Titans ... played in the dilapidated </a:t>
              </a:r>
              <a:r>
                <a:rPr lang="en-US" sz="1400" b="1" dirty="0">
                  <a:solidFill>
                    <a:srgbClr val="990066"/>
                  </a:solidFill>
                  <a:cs typeface="Microsoft YaHei" charset="0"/>
                </a:rPr>
                <a:t>Astrodome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; if this was the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 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we live on a shabby little planet indeed.</a:t>
              </a:r>
            </a:p>
          </p:txBody>
        </p:sp>
        <p:sp>
          <p:nvSpPr>
            <p:cNvPr id="100" name="AutoShape 19"/>
            <p:cNvSpPr>
              <a:spLocks noChangeArrowheads="1"/>
            </p:cNvSpPr>
            <p:nvPr/>
          </p:nvSpPr>
          <p:spPr bwMode="auto">
            <a:xfrm>
              <a:off x="3510647" y="6256337"/>
              <a:ext cx="990600" cy="228600"/>
            </a:xfrm>
            <a:prstGeom prst="roundRect">
              <a:avLst>
                <a:gd name="adj" fmla="val 694"/>
              </a:avLst>
            </a:prstGeom>
            <a:noFill/>
            <a:ln w="8890" cap="flat">
              <a:solidFill>
                <a:srgbClr val="99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 sz="1600">
                <a:cs typeface="Microsoft YaHei" charset="0"/>
              </a:endParaRPr>
            </a:p>
          </p:txBody>
        </p:sp>
        <p:sp>
          <p:nvSpPr>
            <p:cNvPr id="101" name="Text Box 11"/>
            <p:cNvSpPr txBox="1">
              <a:spLocks noChangeArrowheads="1"/>
            </p:cNvSpPr>
            <p:nvPr/>
          </p:nvSpPr>
          <p:spPr bwMode="auto">
            <a:xfrm>
              <a:off x="3973512" y="6599237"/>
              <a:ext cx="330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defTabSz="456958">
                <a:defRPr/>
              </a:pPr>
              <a:r>
                <a:rPr lang="en-US" sz="2400" b="1" dirty="0">
                  <a:solidFill>
                    <a:srgbClr val="00AE00"/>
                  </a:solidFill>
                  <a:cs typeface="Microsoft YaHei" charset="0"/>
                </a:rPr>
                <a:t>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27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"/>
          <p:cNvSpPr>
            <a:spLocks noChangeArrowheads="1"/>
          </p:cNvSpPr>
          <p:nvPr/>
        </p:nvSpPr>
        <p:spPr bwMode="auto">
          <a:xfrm>
            <a:off x="1695450" y="1143004"/>
            <a:ext cx="7265988" cy="636588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4859338" y="1827212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065588" y="2319338"/>
            <a:ext cx="1708150" cy="80645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6578600" y="2330454"/>
            <a:ext cx="1828800" cy="869950"/>
          </a:xfrm>
          <a:prstGeom prst="foldedCorner">
            <a:avLst>
              <a:gd name="adj" fmla="val 12500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834063" y="2633663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D7E1EB"/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1454150" y="2286004"/>
            <a:ext cx="1600200" cy="685800"/>
          </a:xfrm>
          <a:prstGeom prst="wedgeRoundRectCallout">
            <a:avLst>
              <a:gd name="adj1" fmla="val 103662"/>
              <a:gd name="adj2" fmla="val 8338"/>
              <a:gd name="adj3" fmla="val 16667"/>
            </a:avLst>
          </a:prstGeom>
          <a:solidFill>
            <a:srgbClr val="EBF5FF">
              <a:alpha val="9999"/>
            </a:srgbClr>
          </a:solidFill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8949" tIns="69838" rIns="98949" bIns="5397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Fast Recall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14292" y="4122741"/>
            <a:ext cx="472122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sz="2200" b="1" dirty="0">
                <a:solidFill>
                  <a:srgbClr val="990066"/>
                </a:solidFill>
              </a:rPr>
              <a:t> </a:t>
            </a:r>
            <a:r>
              <a:rPr lang="en-US" sz="2200" b="1" dirty="0" smtClean="0">
                <a:solidFill>
                  <a:srgbClr val="990066"/>
                </a:solidFill>
              </a:rPr>
              <a:t>Possible solution</a:t>
            </a:r>
            <a:endParaRPr lang="en-US" sz="2200" b="1" dirty="0">
              <a:solidFill>
                <a:srgbClr val="990066"/>
              </a:solidFill>
            </a:endParaRPr>
          </a:p>
        </p:txBody>
      </p:sp>
      <p:sp>
        <p:nvSpPr>
          <p:cNvPr id="38" name="AutoShape 21"/>
          <p:cNvSpPr>
            <a:spLocks noChangeArrowheads="1"/>
          </p:cNvSpPr>
          <p:nvPr/>
        </p:nvSpPr>
        <p:spPr bwMode="auto">
          <a:xfrm>
            <a:off x="471488" y="4610100"/>
            <a:ext cx="4114800" cy="914400"/>
          </a:xfrm>
          <a:prstGeom prst="roundRect">
            <a:avLst>
              <a:gd name="adj" fmla="val 16667"/>
            </a:avLst>
          </a:prstGeom>
          <a:solidFill>
            <a:srgbClr val="FFFCF4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Shallow and deep syntactic trees</a:t>
            </a:r>
          </a:p>
        </p:txBody>
      </p:sp>
      <p:sp>
        <p:nvSpPr>
          <p:cNvPr id="39" name="Text Box 22"/>
          <p:cNvSpPr txBox="1">
            <a:spLocks noChangeArrowheads="1"/>
          </p:cNvSpPr>
          <p:nvPr/>
        </p:nvSpPr>
        <p:spPr bwMode="auto">
          <a:xfrm>
            <a:off x="2300288" y="5399089"/>
            <a:ext cx="4572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83763" rIns="89953" bIns="44975"/>
          <a:lstStyle/>
          <a:p>
            <a:pPr algn="ctr" defTabSz="456958">
              <a:defRPr/>
            </a:pPr>
            <a:r>
              <a:rPr lang="en-US" sz="4400" b="1">
                <a:solidFill>
                  <a:srgbClr val="990066"/>
                </a:solidFill>
                <a:cs typeface="Microsoft YaHei" charset="0"/>
              </a:rPr>
              <a:t>+</a:t>
            </a:r>
          </a:p>
        </p:txBody>
      </p:sp>
      <p:sp>
        <p:nvSpPr>
          <p:cNvPr id="41" name="AutoShape 23"/>
          <p:cNvSpPr>
            <a:spLocks noChangeArrowheads="1"/>
          </p:cNvSpPr>
          <p:nvPr/>
        </p:nvSpPr>
        <p:spPr bwMode="auto">
          <a:xfrm>
            <a:off x="458788" y="6065838"/>
            <a:ext cx="4114800" cy="914400"/>
          </a:xfrm>
          <a:prstGeom prst="roundRect">
            <a:avLst>
              <a:gd name="adj" fmla="val 16667"/>
            </a:avLst>
          </a:prstGeom>
          <a:solidFill>
            <a:srgbClr val="FFFCF4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Question classifiers, NER, Linked Data, Wikipedia</a:t>
            </a:r>
          </a:p>
        </p:txBody>
      </p:sp>
      <p:sp>
        <p:nvSpPr>
          <p:cNvPr id="42" name="Slide Number Placeholder 4"/>
          <p:cNvSpPr txBox="1">
            <a:spLocks/>
          </p:cNvSpPr>
          <p:nvPr/>
        </p:nvSpPr>
        <p:spPr bwMode="auto">
          <a:xfrm>
            <a:off x="9107487" y="71151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695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5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058" indent="-284045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094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7950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496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52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6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7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8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7A509B86-7A01-4548-9B50-DF80B8D66A0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9" name="Rectangle 8"/>
          <p:cNvSpPr>
            <a:spLocks noGrp="1" noChangeArrowheads="1"/>
          </p:cNvSpPr>
          <p:nvPr>
            <p:ph type="title"/>
          </p:nvPr>
        </p:nvSpPr>
        <p:spPr>
          <a:xfrm>
            <a:off x="539750" y="342904"/>
            <a:ext cx="9069388" cy="569913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Candidate answer passage reranking</a:t>
            </a:r>
          </a:p>
        </p:txBody>
      </p:sp>
      <p:sp>
        <p:nvSpPr>
          <p:cNvPr id="29" name="Slide Number Placeholder 4"/>
          <p:cNvSpPr>
            <a:spLocks noGrp="1"/>
          </p:cNvSpPr>
          <p:nvPr>
            <p:ph type="sldNum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7A509B86-7A01-4548-9B50-DF80B8D66A0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6" name="Slide Number Placeholder 4"/>
          <p:cNvSpPr txBox="1">
            <a:spLocks/>
          </p:cNvSpPr>
          <p:nvPr/>
        </p:nvSpPr>
        <p:spPr bwMode="auto">
          <a:xfrm>
            <a:off x="9107487" y="71151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695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5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058" indent="-284045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094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7950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4961" indent="-226919" algn="l" defTabSz="455424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052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06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907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6083" algn="l" defTabSz="45701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7A509B86-7A01-4548-9B50-DF80B8D66A0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7" name="AutoShape 9"/>
          <p:cNvSpPr>
            <a:spLocks noChangeArrowheads="1"/>
          </p:cNvSpPr>
          <p:nvPr/>
        </p:nvSpPr>
        <p:spPr bwMode="auto">
          <a:xfrm>
            <a:off x="5192712" y="3627437"/>
            <a:ext cx="4724400" cy="3733801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5198377" y="5121277"/>
            <a:ext cx="4515755" cy="2087560"/>
            <a:chOff x="234948" y="3825874"/>
            <a:chExt cx="4515756" cy="2087560"/>
          </a:xfrm>
        </p:grpSpPr>
        <p:grpSp>
          <p:nvGrpSpPr>
            <p:cNvPr id="69" name="Group 40"/>
            <p:cNvGrpSpPr>
              <a:grpSpLocks/>
            </p:cNvGrpSpPr>
            <p:nvPr/>
          </p:nvGrpSpPr>
          <p:grpSpPr bwMode="auto">
            <a:xfrm>
              <a:off x="234948" y="3825874"/>
              <a:ext cx="4515756" cy="960438"/>
              <a:chOff x="179387" y="4114800"/>
              <a:chExt cx="4085826" cy="960438"/>
            </a:xfrm>
          </p:grpSpPr>
          <p:sp>
            <p:nvSpPr>
              <p:cNvPr id="74" name="AutoShape 12"/>
              <p:cNvSpPr>
                <a:spLocks noChangeArrowheads="1"/>
              </p:cNvSpPr>
              <p:nvPr/>
            </p:nvSpPr>
            <p:spPr bwMode="auto">
              <a:xfrm>
                <a:off x="525550" y="4160838"/>
                <a:ext cx="3739663" cy="914400"/>
              </a:xfrm>
              <a:prstGeom prst="foldedCorner">
                <a:avLst>
                  <a:gd name="adj" fmla="val 12500"/>
                </a:avLst>
              </a:prstGeom>
              <a:solidFill>
                <a:srgbClr val="FFFFFF"/>
              </a:solidFill>
              <a:ln w="8890" cap="flat">
                <a:solidFill>
                  <a:srgbClr val="24346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360" tIns="32472" rIns="27360" bIns="18360" anchor="ctr"/>
              <a:lstStyle/>
              <a:p>
                <a:pPr algn="ctr" defTabSz="456958">
                  <a:lnSpc>
                    <a:spcPct val="100000"/>
                  </a:lnSpc>
                  <a:tabLst>
                    <a:tab pos="723517" algn="l"/>
                    <a:tab pos="1447034" algn="l"/>
                    <a:tab pos="2170551" algn="l"/>
                    <a:tab pos="2894066" algn="l"/>
                    <a:tab pos="3617585" algn="l"/>
                    <a:tab pos="4341099" algn="l"/>
                  </a:tabLst>
                  <a:defRPr/>
                </a:pP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It once was the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Taj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</a:t>
                </a:r>
                <a:r>
                  <a:rPr lang="en-US" sz="1400" dirty="0" err="1">
                    <a:solidFill>
                      <a:srgbClr val="000000"/>
                    </a:solidFill>
                    <a:cs typeface="Microsoft YaHei" charset="0"/>
                  </a:rPr>
                  <a:t>Mahal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of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sports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. When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the stadium</a:t>
                </a:r>
                <a:r>
                  <a:rPr lang="en-US" sz="1400" dirty="0">
                    <a:solidFill>
                      <a:srgbClr val="009900"/>
                    </a:solidFill>
                    <a:cs typeface="Microsoft YaHei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opened in 1965 it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was billed as</a:t>
                </a:r>
                <a:r>
                  <a:rPr lang="en-US" sz="1400" dirty="0">
                    <a:solidFill>
                      <a:srgbClr val="000000"/>
                    </a:solidFill>
                    <a:cs typeface="Microsoft YaHei" charset="0"/>
                  </a:rPr>
                  <a:t> the </a:t>
                </a:r>
                <a:r>
                  <a:rPr lang="en-US" sz="1400" b="1" dirty="0">
                    <a:solidFill>
                      <a:srgbClr val="006600"/>
                    </a:solidFill>
                    <a:cs typeface="Microsoft YaHei" charset="0"/>
                  </a:rPr>
                  <a:t>Eighth Wonder of the World</a:t>
                </a:r>
                <a:r>
                  <a:rPr lang="en-US" sz="1400" dirty="0">
                    <a:solidFill>
                      <a:srgbClr val="006600"/>
                    </a:solidFill>
                    <a:cs typeface="Microsoft YaHei" charset="0"/>
                  </a:rPr>
                  <a:t>.</a:t>
                </a:r>
              </a:p>
            </p:txBody>
          </p:sp>
          <p:sp>
            <p:nvSpPr>
              <p:cNvPr id="75" name="Text Box 16"/>
              <p:cNvSpPr txBox="1">
                <a:spLocks noChangeArrowheads="1"/>
              </p:cNvSpPr>
              <p:nvPr/>
            </p:nvSpPr>
            <p:spPr bwMode="auto">
              <a:xfrm>
                <a:off x="179387" y="4114800"/>
                <a:ext cx="288709" cy="781050"/>
              </a:xfrm>
              <a:prstGeom prst="rect">
                <a:avLst/>
              </a:prstGeom>
              <a:noFill/>
              <a:ln w="8890" cap="flat">
                <a:noFill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360" tIns="37764" rIns="27360" bIns="18360" anchor="ctr"/>
              <a:lstStyle/>
              <a:p>
                <a:pPr algn="ctr" defTabSz="456958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cs typeface="Microsoft YaHei" charset="0"/>
                  </a:rPr>
                  <a:t>1.</a:t>
                </a:r>
              </a:p>
            </p:txBody>
          </p:sp>
        </p:grpSp>
        <p:sp>
          <p:nvSpPr>
            <p:cNvPr id="70" name="AutoShape 14"/>
            <p:cNvSpPr>
              <a:spLocks noChangeArrowheads="1"/>
            </p:cNvSpPr>
            <p:nvPr/>
          </p:nvSpPr>
          <p:spPr bwMode="auto">
            <a:xfrm>
              <a:off x="617536" y="4930774"/>
              <a:ext cx="4133168" cy="906460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2472" rIns="27360" bIns="18360" anchor="ctr"/>
            <a:lstStyle/>
            <a:p>
              <a:pPr indent="107893"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man behind the project, Judge Roy </a:t>
              </a:r>
              <a:r>
                <a:rPr lang="en-US" sz="1400" dirty="0" err="1">
                  <a:solidFill>
                    <a:srgbClr val="000000"/>
                  </a:solidFill>
                  <a:cs typeface="Microsoft YaHei" charset="0"/>
                </a:rPr>
                <a:t>Hofheinz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modestly suggested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stadium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 be dubbed the 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.</a:t>
              </a:r>
            </a:p>
          </p:txBody>
        </p:sp>
        <p:sp>
          <p:nvSpPr>
            <p:cNvPr id="71" name="Text Box 17"/>
            <p:cNvSpPr txBox="1">
              <a:spLocks noChangeArrowheads="1"/>
            </p:cNvSpPr>
            <p:nvPr/>
          </p:nvSpPr>
          <p:spPr bwMode="auto">
            <a:xfrm>
              <a:off x="236536" y="4968874"/>
              <a:ext cx="288925" cy="407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2.</a:t>
              </a:r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293504" y="53038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  <p:sp>
          <p:nvSpPr>
            <p:cNvPr id="73" name="Text Box 15"/>
            <p:cNvSpPr txBox="1">
              <a:spLocks noChangeArrowheads="1"/>
            </p:cNvSpPr>
            <p:nvPr/>
          </p:nvSpPr>
          <p:spPr bwMode="auto">
            <a:xfrm>
              <a:off x="4293504" y="4237034"/>
              <a:ext cx="381000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6168" rIns="90000" bIns="45000"/>
            <a:lstStyle/>
            <a:p>
              <a:pPr defTabSz="456958">
                <a:defRPr/>
              </a:pPr>
              <a:r>
                <a:rPr lang="en-US" sz="2800" b="1" i="1" dirty="0">
                  <a:solidFill>
                    <a:srgbClr val="FF0000"/>
                  </a:solidFill>
                  <a:cs typeface="Microsoft YaHei" charset="0"/>
                </a:rPr>
                <a:t>x</a:t>
              </a:r>
            </a:p>
          </p:txBody>
        </p:sp>
      </p:grpSp>
      <p:sp>
        <p:nvSpPr>
          <p:cNvPr id="76" name="AutoShape 16"/>
          <p:cNvSpPr>
            <a:spLocks noChangeArrowheads="1"/>
          </p:cNvSpPr>
          <p:nvPr/>
        </p:nvSpPr>
        <p:spPr bwMode="auto">
          <a:xfrm rot="5400000">
            <a:off x="7446277" y="4808537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5192712" y="3940178"/>
            <a:ext cx="4577665" cy="982659"/>
            <a:chOff x="5447" y="6111878"/>
            <a:chExt cx="4577665" cy="982659"/>
          </a:xfrm>
        </p:grpSpPr>
        <p:sp>
          <p:nvSpPr>
            <p:cNvPr id="78" name="Text Box 18"/>
            <p:cNvSpPr txBox="1">
              <a:spLocks noChangeArrowheads="1"/>
            </p:cNvSpPr>
            <p:nvPr/>
          </p:nvSpPr>
          <p:spPr bwMode="auto">
            <a:xfrm>
              <a:off x="5447" y="6264278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24346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360" tIns="37764" rIns="27360" bIns="18360" anchor="ctr"/>
            <a:lstStyle/>
            <a:p>
              <a:pPr algn="ctr" defTabSz="456958"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Microsoft YaHei" charset="0"/>
                </a:rPr>
                <a:t>16.</a:t>
              </a:r>
            </a:p>
          </p:txBody>
        </p:sp>
        <p:sp>
          <p:nvSpPr>
            <p:cNvPr id="79" name="AutoShape 10"/>
            <p:cNvSpPr>
              <a:spLocks noChangeArrowheads="1"/>
            </p:cNvSpPr>
            <p:nvPr/>
          </p:nvSpPr>
          <p:spPr bwMode="auto">
            <a:xfrm>
              <a:off x="449947" y="6111878"/>
              <a:ext cx="4133165" cy="944563"/>
            </a:xfrm>
            <a:prstGeom prst="foldedCorner">
              <a:avLst>
                <a:gd name="adj" fmla="val 12500"/>
              </a:avLst>
            </a:prstGeom>
            <a:solidFill>
              <a:srgbClr val="FFFFFF"/>
            </a:solidFill>
            <a:ln w="889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68832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</a:tabLst>
                <a:defRPr/>
              </a:pP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The Titans ... played in the dilapidated </a:t>
              </a:r>
              <a:r>
                <a:rPr lang="en-US" sz="1400" b="1" dirty="0">
                  <a:solidFill>
                    <a:srgbClr val="990066"/>
                  </a:solidFill>
                  <a:cs typeface="Microsoft YaHei" charset="0"/>
                </a:rPr>
                <a:t>Astrodome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; if this was the</a:t>
              </a:r>
              <a:r>
                <a:rPr lang="en-US" sz="1400" b="1" dirty="0">
                  <a:solidFill>
                    <a:srgbClr val="006600"/>
                  </a:solidFill>
                  <a:cs typeface="Microsoft YaHei" charset="0"/>
                </a:rPr>
                <a:t> eighth wonder of the world</a:t>
              </a:r>
              <a:r>
                <a:rPr lang="en-US" sz="1400" dirty="0">
                  <a:solidFill>
                    <a:srgbClr val="000000"/>
                  </a:solidFill>
                  <a:cs typeface="Microsoft YaHei" charset="0"/>
                </a:rPr>
                <a:t>, we live on a shabby little planet indeed.</a:t>
              </a:r>
            </a:p>
          </p:txBody>
        </p:sp>
        <p:sp>
          <p:nvSpPr>
            <p:cNvPr id="80" name="AutoShape 19"/>
            <p:cNvSpPr>
              <a:spLocks noChangeArrowheads="1"/>
            </p:cNvSpPr>
            <p:nvPr/>
          </p:nvSpPr>
          <p:spPr bwMode="auto">
            <a:xfrm>
              <a:off x="3510647" y="6256337"/>
              <a:ext cx="990600" cy="228600"/>
            </a:xfrm>
            <a:prstGeom prst="roundRect">
              <a:avLst>
                <a:gd name="adj" fmla="val 694"/>
              </a:avLst>
            </a:prstGeom>
            <a:noFill/>
            <a:ln w="8890" cap="flat">
              <a:solidFill>
                <a:srgbClr val="99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 sz="1600">
                <a:cs typeface="Microsoft YaHei" charset="0"/>
              </a:endParaRPr>
            </a:p>
          </p:txBody>
        </p:sp>
        <p:sp>
          <p:nvSpPr>
            <p:cNvPr id="81" name="Text Box 11"/>
            <p:cNvSpPr txBox="1">
              <a:spLocks noChangeArrowheads="1"/>
            </p:cNvSpPr>
            <p:nvPr/>
          </p:nvSpPr>
          <p:spPr bwMode="auto">
            <a:xfrm>
              <a:off x="3973512" y="6599237"/>
              <a:ext cx="330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defTabSz="456958">
                <a:defRPr/>
              </a:pPr>
              <a:r>
                <a:rPr lang="en-US" sz="2400" b="1" dirty="0">
                  <a:solidFill>
                    <a:srgbClr val="00AE00"/>
                  </a:solidFill>
                  <a:cs typeface="Microsoft YaHei" charset="0"/>
                </a:rPr>
                <a:t>✔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IR-based QA and its components</a:t>
            </a:r>
          </a:p>
          <a:p>
            <a:r>
              <a:rPr lang="en-US" sz="2400" dirty="0" smtClean="0"/>
              <a:t>Motivation behind the approach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Learning with kernels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Tree kernels recap</a:t>
            </a:r>
          </a:p>
          <a:p>
            <a:r>
              <a:rPr lang="en-US" sz="2400" dirty="0" smtClean="0"/>
              <a:t>Structural representations and relational links for Answer Sentence Selection (IR-based QA)</a:t>
            </a:r>
          </a:p>
          <a:p>
            <a:r>
              <a:rPr lang="en-US" sz="2400" dirty="0" smtClean="0"/>
              <a:t>Structural representations for Community Question Answering</a:t>
            </a:r>
          </a:p>
          <a:p>
            <a:r>
              <a:rPr lang="en-US" sz="2400" dirty="0" smtClean="0"/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 smtClean="0">
                <a:solidFill>
                  <a:schemeClr val="tx1"/>
                </a:solidFill>
              </a:rPr>
              <a:t>Feature vector representation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2185988" y="3189291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777875" y="3741738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Answer Passage 1</a:t>
            </a:r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754063" y="4356100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Answer Passage 2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754063" y="6254750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Answer Passage M</a:t>
            </a: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754063" y="5314951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Answer Passage </a:t>
            </a:r>
            <a:r>
              <a:rPr lang="en-US" sz="2200" b="1" i="1" dirty="0">
                <a:solidFill>
                  <a:srgbClr val="000000"/>
                </a:solidFill>
                <a:latin typeface="Times New Roman" charset="0"/>
                <a:cs typeface="Microsoft YaHei" charset="0"/>
              </a:rPr>
              <a:t>i</a:t>
            </a:r>
          </a:p>
        </p:txBody>
      </p:sp>
      <p:sp>
        <p:nvSpPr>
          <p:cNvPr id="12300" name="AutoShape 12"/>
          <p:cNvSpPr>
            <a:spLocks noChangeArrowheads="1"/>
          </p:cNvSpPr>
          <p:nvPr/>
        </p:nvSpPr>
        <p:spPr bwMode="auto">
          <a:xfrm>
            <a:off x="5554663" y="3729037"/>
            <a:ext cx="3729038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(q,p</a:t>
            </a:r>
            <a:r>
              <a:rPr lang="en-US" sz="2600" baseline="-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b="1" baseline="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, ... , 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>
                <a:solidFill>
                  <a:srgbClr val="000000"/>
                </a:solidFill>
                <a:cs typeface="Microsoft YaHei" charset="0"/>
              </a:rPr>
              <a:t>N</a:t>
            </a:r>
            <a:r>
              <a:rPr lang="en-US" sz="2600" b="1" baseline="33000" dirty="0">
                <a:solidFill>
                  <a:srgbClr val="000000"/>
                </a:solidFill>
                <a:cs typeface="Microsoft YaHei" charset="0"/>
              </a:rPr>
              <a:t>1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3941763" y="3957641"/>
            <a:ext cx="1371600" cy="1587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2302" name="AutoShape 14"/>
          <p:cNvSpPr>
            <a:spLocks noChangeArrowheads="1"/>
          </p:cNvSpPr>
          <p:nvPr/>
        </p:nvSpPr>
        <p:spPr bwMode="auto">
          <a:xfrm>
            <a:off x="5556250" y="4378327"/>
            <a:ext cx="3729038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(q,p</a:t>
            </a:r>
            <a:r>
              <a:rPr lang="en-US" sz="2600" baseline="-33000" dirty="0">
                <a:solidFill>
                  <a:srgbClr val="000000"/>
                </a:solidFill>
                <a:cs typeface="Microsoft YaHei" charset="0"/>
              </a:rPr>
              <a:t>2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b="1" baseline="33000" dirty="0">
                <a:solidFill>
                  <a:srgbClr val="000000"/>
                </a:solidFill>
                <a:cs typeface="Microsoft YaHei" charset="0"/>
              </a:rPr>
              <a:t>2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, ... , 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>
                <a:solidFill>
                  <a:srgbClr val="000000"/>
                </a:solidFill>
                <a:cs typeface="Microsoft YaHei" charset="0"/>
              </a:rPr>
              <a:t>N</a:t>
            </a:r>
            <a:r>
              <a:rPr lang="en-US" sz="2600" b="1" baseline="33000" dirty="0">
                <a:solidFill>
                  <a:srgbClr val="000000"/>
                </a:solidFill>
                <a:cs typeface="Microsoft YaHei" charset="0"/>
              </a:rPr>
              <a:t>2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3943350" y="4606926"/>
            <a:ext cx="1371600" cy="1588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>
            <a:off x="5519738" y="5370515"/>
            <a:ext cx="3765550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q,p</a:t>
            </a:r>
            <a:r>
              <a:rPr lang="en-US" sz="2600" baseline="-330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 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b="1" i="1" baseline="33000" dirty="0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, ... , 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 err="1">
                <a:solidFill>
                  <a:srgbClr val="000000"/>
                </a:solidFill>
                <a:cs typeface="Microsoft YaHei" charset="0"/>
              </a:rPr>
              <a:t>N</a:t>
            </a:r>
            <a:r>
              <a:rPr lang="en-US" sz="2600" b="1" i="1" baseline="330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2600" b="1" i="1" baseline="330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906838" y="5599113"/>
            <a:ext cx="1371600" cy="1587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5483227" y="6281738"/>
            <a:ext cx="3802063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q,p</a:t>
            </a:r>
            <a:r>
              <a:rPr lang="en-US" sz="2600" baseline="-33000" dirty="0" err="1">
                <a:solidFill>
                  <a:srgbClr val="000000"/>
                </a:solidFill>
                <a:cs typeface="Microsoft YaHei" charset="0"/>
              </a:rPr>
              <a:t>M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 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b="1" baseline="33000" dirty="0">
                <a:solidFill>
                  <a:srgbClr val="000000"/>
                </a:solidFill>
                <a:cs typeface="Microsoft YaHei" charset="0"/>
              </a:rPr>
              <a:t>M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, … , 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b="1" baseline="-33000" dirty="0" err="1">
                <a:solidFill>
                  <a:srgbClr val="000000"/>
                </a:solidFill>
                <a:cs typeface="Microsoft YaHei" charset="0"/>
              </a:rPr>
              <a:t>N</a:t>
            </a:r>
            <a:r>
              <a:rPr lang="en-US" sz="2600" b="1" baseline="33000" dirty="0" err="1">
                <a:solidFill>
                  <a:srgbClr val="000000"/>
                </a:solidFill>
                <a:cs typeface="Microsoft YaHei" charset="0"/>
              </a:rPr>
              <a:t>M</a:t>
            </a: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3870325" y="6510342"/>
            <a:ext cx="1371600" cy="1587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2309" name="AutoShape 21"/>
          <p:cNvSpPr>
            <a:spLocks noChangeArrowheads="1"/>
          </p:cNvSpPr>
          <p:nvPr/>
        </p:nvSpPr>
        <p:spPr bwMode="auto">
          <a:xfrm>
            <a:off x="4256088" y="6967542"/>
            <a:ext cx="1143000" cy="365125"/>
          </a:xfrm>
          <a:prstGeom prst="wedgeRoundRectCallout">
            <a:avLst>
              <a:gd name="adj1" fmla="val 98519"/>
              <a:gd name="adj2" fmla="val -128069"/>
              <a:gd name="adj3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70558" rIns="8995" bIns="54691" anchor="ctr" anchorCtr="1"/>
          <a:lstStyle/>
          <a:p>
            <a:pPr algn="ctr" defTabSz="456958">
              <a:tabLst>
                <a:tab pos="723517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question</a:t>
            </a:r>
          </a:p>
        </p:txBody>
      </p:sp>
      <p:sp>
        <p:nvSpPr>
          <p:cNvPr id="12310" name="AutoShape 22"/>
          <p:cNvSpPr>
            <a:spLocks noChangeArrowheads="1"/>
          </p:cNvSpPr>
          <p:nvPr/>
        </p:nvSpPr>
        <p:spPr bwMode="auto">
          <a:xfrm>
            <a:off x="6770688" y="6967542"/>
            <a:ext cx="1828800" cy="365125"/>
          </a:xfrm>
          <a:prstGeom prst="wedgeRoundRectCallout">
            <a:avLst>
              <a:gd name="adj1" fmla="val -68616"/>
              <a:gd name="adj2" fmla="val -120301"/>
              <a:gd name="adj3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70558" rIns="8995" bIns="54691" anchor="ctr" anchorCtr="1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answer passage</a:t>
            </a:r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 rot="5400000">
            <a:off x="2030417" y="5799138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28" name="AutoShape 16"/>
          <p:cNvSpPr>
            <a:spLocks noChangeArrowheads="1"/>
          </p:cNvSpPr>
          <p:nvPr/>
        </p:nvSpPr>
        <p:spPr bwMode="auto">
          <a:xfrm rot="5400000">
            <a:off x="7364417" y="5846763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 rot="5400000">
            <a:off x="2030417" y="4808538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0" name="AutoShape 16"/>
          <p:cNvSpPr>
            <a:spLocks noChangeArrowheads="1"/>
          </p:cNvSpPr>
          <p:nvPr/>
        </p:nvSpPr>
        <p:spPr bwMode="auto">
          <a:xfrm rot="5400000">
            <a:off x="7364417" y="4856163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2" name="AutoShape 2"/>
          <p:cNvSpPr>
            <a:spLocks noChangeArrowheads="1"/>
          </p:cNvSpPr>
          <p:nvPr/>
        </p:nvSpPr>
        <p:spPr bwMode="auto">
          <a:xfrm>
            <a:off x="1368425" y="1371600"/>
            <a:ext cx="1828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Question</a:t>
            </a:r>
          </a:p>
        </p:txBody>
      </p:sp>
      <p:sp>
        <p:nvSpPr>
          <p:cNvPr id="33" name="AutoShape 3"/>
          <p:cNvSpPr>
            <a:spLocks noChangeArrowheads="1"/>
          </p:cNvSpPr>
          <p:nvPr/>
        </p:nvSpPr>
        <p:spPr bwMode="auto">
          <a:xfrm>
            <a:off x="2144713" y="1947865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1622425" y="2514604"/>
            <a:ext cx="1260475" cy="595313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2185988" y="3189291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163513" y="1874838"/>
            <a:ext cx="1104900" cy="449262"/>
          </a:xfrm>
          <a:prstGeom prst="foldedCorner">
            <a:avLst>
              <a:gd name="adj" fmla="val 12500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37" name="Bent-Up Arrow 36"/>
          <p:cNvSpPr/>
          <p:nvPr/>
        </p:nvSpPr>
        <p:spPr bwMode="auto">
          <a:xfrm rot="16200000" flipH="1" flipV="1">
            <a:off x="849312" y="2332038"/>
            <a:ext cx="457201" cy="762000"/>
          </a:xfrm>
          <a:prstGeom prst="bentUpArrow">
            <a:avLst/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1" name="AutoShape 20"/>
          <p:cNvSpPr>
            <a:spLocks noChangeArrowheads="1"/>
          </p:cNvSpPr>
          <p:nvPr/>
        </p:nvSpPr>
        <p:spPr bwMode="auto">
          <a:xfrm>
            <a:off x="5170488" y="1189037"/>
            <a:ext cx="4572000" cy="2155831"/>
          </a:xfrm>
          <a:prstGeom prst="wedgeRoundRectCallout">
            <a:avLst>
              <a:gd name="adj1" fmla="val 1495"/>
              <a:gd name="adj2" fmla="val 68111"/>
              <a:gd name="adj3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70558" rIns="8995" bIns="54691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b="1" u="sng" dirty="0">
                <a:solidFill>
                  <a:srgbClr val="000000"/>
                </a:solidFill>
                <a:cs typeface="Microsoft YaHei" charset="0"/>
              </a:rPr>
              <a:t>Similarity feature vector </a:t>
            </a:r>
            <a:r>
              <a:rPr lang="en-US" b="1" i="1" dirty="0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:</a:t>
            </a:r>
            <a:endParaRPr lang="en-US" b="1" u="sng" dirty="0">
              <a:solidFill>
                <a:srgbClr val="000000"/>
              </a:solidFill>
              <a:cs typeface="Microsoft YaHei" charset="0"/>
            </a:endParaRPr>
          </a:p>
          <a:p>
            <a:pPr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Lexical: n-grams, </a:t>
            </a:r>
          </a:p>
          <a:p>
            <a:pPr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Syntactic: dependency path, TED, ..</a:t>
            </a:r>
          </a:p>
          <a:p>
            <a:pPr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Semantic: WN, ESA, LSA, LDA, </a:t>
            </a:r>
          </a:p>
          <a:p>
            <a:pPr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Expected answer type 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match</a:t>
            </a:r>
          </a:p>
          <a:p>
            <a:pPr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Microsoft YaHei" charset="0"/>
              </a:rPr>
              <a:t>Embeddings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 learned by the neural networks</a:t>
            </a:r>
            <a:endParaRPr lang="en-US" dirty="0">
              <a:solidFill>
                <a:srgbClr val="000000"/>
              </a:solidFill>
              <a:cs typeface="Microsoft YaHei" charset="0"/>
            </a:endParaRPr>
          </a:p>
          <a:p>
            <a:pPr algn="ctr" defTabSz="456958">
              <a:spcBef>
                <a:spcPts val="575"/>
              </a:spcBef>
              <a:buClrTx/>
              <a:buSzTx/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487992" y="3729037"/>
            <a:ext cx="2447925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   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∙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(q,p</a:t>
            </a:r>
            <a:r>
              <a:rPr lang="en-US" sz="2600" baseline="-33000" dirty="0">
                <a:solidFill>
                  <a:srgbClr val="000000"/>
                </a:solidFill>
                <a:cs typeface="Microsoft YaHei" charset="0"/>
              </a:rPr>
              <a:t>1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.8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AFBAF3-E872-CA49-ABB2-31573B88BA3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 smtClean="0">
                <a:solidFill>
                  <a:schemeClr val="tx1"/>
                </a:solidFill>
              </a:rPr>
              <a:t>Feature vector representation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314" name="AutoShape 2"/>
          <p:cNvSpPr>
            <a:spLocks noChangeArrowheads="1"/>
          </p:cNvSpPr>
          <p:nvPr/>
        </p:nvSpPr>
        <p:spPr bwMode="auto">
          <a:xfrm>
            <a:off x="1368425" y="1371600"/>
            <a:ext cx="1828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Question</a:t>
            </a:r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2144713" y="1947865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1622425" y="2514604"/>
            <a:ext cx="1260475" cy="595313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 cap="flat">
            <a:solidFill>
              <a:srgbClr val="CC66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Search</a:t>
            </a:r>
          </a:p>
          <a:p>
            <a:pPr algn="ctr" defTabSz="456958">
              <a:tabLst>
                <a:tab pos="723517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Engine</a:t>
            </a: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2185988" y="3189291"/>
            <a:ext cx="228600" cy="4572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941763" y="3957641"/>
            <a:ext cx="1371600" cy="1587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326" name="AutoShape 14"/>
          <p:cNvSpPr>
            <a:spLocks noChangeArrowheads="1"/>
          </p:cNvSpPr>
          <p:nvPr/>
        </p:nvSpPr>
        <p:spPr bwMode="auto">
          <a:xfrm>
            <a:off x="5487992" y="4378327"/>
            <a:ext cx="2447925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   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∙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(q,p</a:t>
            </a:r>
            <a:r>
              <a:rPr lang="en-US" sz="2600" baseline="-33000" dirty="0">
                <a:solidFill>
                  <a:srgbClr val="000000"/>
                </a:solidFill>
                <a:cs typeface="Microsoft YaHei" charset="0"/>
              </a:rPr>
              <a:t>2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.2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3943350" y="4606926"/>
            <a:ext cx="1371600" cy="1588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328" name="AutoShape 16"/>
          <p:cNvSpPr>
            <a:spLocks noChangeArrowheads="1"/>
          </p:cNvSpPr>
          <p:nvPr/>
        </p:nvSpPr>
        <p:spPr bwMode="auto">
          <a:xfrm>
            <a:off x="5487992" y="5303837"/>
            <a:ext cx="2447925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   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∙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q,p</a:t>
            </a:r>
            <a:r>
              <a:rPr lang="en-US" sz="2600" baseline="-33000" dirty="0" err="1">
                <a:solidFill>
                  <a:srgbClr val="000000"/>
                </a:solidFill>
                <a:cs typeface="Microsoft YaHei" charset="0"/>
              </a:rPr>
              <a:t>i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 .1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3906838" y="5532440"/>
            <a:ext cx="1371600" cy="1587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330" name="AutoShape 18"/>
          <p:cNvSpPr>
            <a:spLocks noChangeArrowheads="1"/>
          </p:cNvSpPr>
          <p:nvPr/>
        </p:nvSpPr>
        <p:spPr bwMode="auto">
          <a:xfrm>
            <a:off x="5483225" y="6253166"/>
            <a:ext cx="2452688" cy="457201"/>
          </a:xfrm>
          <a:prstGeom prst="roundRect">
            <a:avLst>
              <a:gd name="adj" fmla="val 34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sz="2600" b="1" i="1" dirty="0">
                <a:solidFill>
                  <a:srgbClr val="000000"/>
                </a:solidFill>
                <a:latin typeface="Times"/>
                <a:cs typeface="Times"/>
              </a:rPr>
              <a:t>   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w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∙</a:t>
            </a:r>
            <a:r>
              <a:rPr lang="en-US" sz="2600" b="1" i="1" dirty="0" err="1">
                <a:solidFill>
                  <a:srgbClr val="000000"/>
                </a:solidFill>
                <a:latin typeface="Times"/>
                <a:cs typeface="Times"/>
              </a:rPr>
              <a:t>x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cs typeface="Microsoft YaHei" charset="0"/>
              </a:rPr>
              <a:t>q,p</a:t>
            </a:r>
            <a:r>
              <a:rPr lang="en-US" sz="2600" baseline="-33000" dirty="0" err="1">
                <a:solidFill>
                  <a:srgbClr val="000000"/>
                </a:solidFill>
                <a:cs typeface="Microsoft YaHei" charset="0"/>
              </a:rPr>
              <a:t>N</a:t>
            </a:r>
            <a:r>
              <a:rPr lang="en-US" sz="2600" dirty="0">
                <a:solidFill>
                  <a:srgbClr val="000000"/>
                </a:solidFill>
                <a:cs typeface="Microsoft YaHei" charset="0"/>
              </a:rPr>
              <a:t>) = .4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3870325" y="6481763"/>
            <a:ext cx="1371600" cy="1587"/>
          </a:xfrm>
          <a:prstGeom prst="line">
            <a:avLst/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777875" y="3741738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Answer Passage 1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754063" y="4356100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Microsoft YaHei" charset="0"/>
              </a:rPr>
              <a:t>Answer Passage 2</a:t>
            </a:r>
          </a:p>
        </p:txBody>
      </p:sp>
      <p:sp>
        <p:nvSpPr>
          <p:cNvPr id="27" name="AutoShape 10"/>
          <p:cNvSpPr>
            <a:spLocks noChangeArrowheads="1"/>
          </p:cNvSpPr>
          <p:nvPr/>
        </p:nvSpPr>
        <p:spPr bwMode="auto">
          <a:xfrm>
            <a:off x="754063" y="6254750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Answer Passage M</a:t>
            </a: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>
            <a:off x="754063" y="5314951"/>
            <a:ext cx="2971800" cy="460375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Answer Passage </a:t>
            </a:r>
            <a:r>
              <a:rPr lang="en-US" sz="2200" b="1" i="1" dirty="0">
                <a:solidFill>
                  <a:srgbClr val="000000"/>
                </a:solidFill>
                <a:latin typeface="Times New Roman" charset="0"/>
                <a:cs typeface="Microsoft YaHei" charset="0"/>
              </a:rPr>
              <a:t>i</a:t>
            </a: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 rot="5400000">
            <a:off x="2030417" y="5799138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0" name="AutoShape 16"/>
          <p:cNvSpPr>
            <a:spLocks noChangeArrowheads="1"/>
          </p:cNvSpPr>
          <p:nvPr/>
        </p:nvSpPr>
        <p:spPr bwMode="auto">
          <a:xfrm rot="5400000">
            <a:off x="2030417" y="4808538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1" name="AutoShape 16"/>
          <p:cNvSpPr>
            <a:spLocks noChangeArrowheads="1"/>
          </p:cNvSpPr>
          <p:nvPr/>
        </p:nvSpPr>
        <p:spPr bwMode="auto">
          <a:xfrm rot="5400000">
            <a:off x="6526217" y="5799138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2" name="AutoShape 16"/>
          <p:cNvSpPr>
            <a:spLocks noChangeArrowheads="1"/>
          </p:cNvSpPr>
          <p:nvPr/>
        </p:nvSpPr>
        <p:spPr bwMode="auto">
          <a:xfrm rot="5400000">
            <a:off x="6526217" y="4808538"/>
            <a:ext cx="533400" cy="457200"/>
          </a:xfrm>
          <a:prstGeom prst="roundRect">
            <a:avLst>
              <a:gd name="adj" fmla="val 347"/>
            </a:avLst>
          </a:prstGeom>
          <a:noFill/>
          <a:ln w="1836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41271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 sz="2600" b="1" dirty="0">
                <a:solidFill>
                  <a:srgbClr val="000000"/>
                </a:solidFill>
                <a:cs typeface="Microsoft YaHei" charset="0"/>
              </a:rPr>
              <a:t>…</a:t>
            </a:r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163513" y="1874838"/>
            <a:ext cx="1104900" cy="449262"/>
          </a:xfrm>
          <a:prstGeom prst="foldedCorner">
            <a:avLst>
              <a:gd name="adj" fmla="val 12500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cs typeface="Microsoft YaHei" charset="0"/>
              </a:rPr>
              <a:t>Corpus</a:t>
            </a:r>
          </a:p>
        </p:txBody>
      </p:sp>
      <p:sp>
        <p:nvSpPr>
          <p:cNvPr id="5" name="Bent-Up Arrow 4"/>
          <p:cNvSpPr/>
          <p:nvPr/>
        </p:nvSpPr>
        <p:spPr bwMode="auto">
          <a:xfrm rot="16200000" flipH="1" flipV="1">
            <a:off x="849312" y="2332038"/>
            <a:ext cx="457201" cy="762000"/>
          </a:xfrm>
          <a:prstGeom prst="bentUpArrow">
            <a:avLst/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332" name="AutoShape 20"/>
          <p:cNvSpPr>
            <a:spLocks noChangeArrowheads="1"/>
          </p:cNvSpPr>
          <p:nvPr/>
        </p:nvSpPr>
        <p:spPr bwMode="auto">
          <a:xfrm>
            <a:off x="3592512" y="1722437"/>
            <a:ext cx="2286000" cy="1066800"/>
          </a:xfrm>
          <a:prstGeom prst="wedgeRoundRectCallout">
            <a:avLst>
              <a:gd name="adj1" fmla="val 49579"/>
              <a:gd name="adj2" fmla="val 136344"/>
              <a:gd name="adj3" fmla="val 16667"/>
            </a:avLst>
          </a:prstGeom>
          <a:solidFill>
            <a:srgbClr val="EBF5FF">
              <a:alpha val="9999"/>
            </a:srgbClr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8949" tIns="69838" rIns="98949" bIns="5397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cs typeface="Microsoft YaHei" charset="0"/>
              </a:rPr>
              <a:t>Weight vector,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cs typeface="Microsoft YaHei" charset="0"/>
              </a:rPr>
              <a:t>learnt from training 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cs typeface="Microsoft YaHei" charset="0"/>
              </a:rPr>
              <a:t>data</a:t>
            </a:r>
          </a:p>
        </p:txBody>
      </p:sp>
      <p:sp>
        <p:nvSpPr>
          <p:cNvPr id="13333" name="AutoShape 21"/>
          <p:cNvSpPr>
            <a:spLocks noChangeArrowheads="1"/>
          </p:cNvSpPr>
          <p:nvPr/>
        </p:nvSpPr>
        <p:spPr bwMode="auto">
          <a:xfrm>
            <a:off x="6564312" y="1189037"/>
            <a:ext cx="2971801" cy="2027243"/>
          </a:xfrm>
          <a:prstGeom prst="wedgeRoundRectCallout">
            <a:avLst>
              <a:gd name="adj1" fmla="val -52681"/>
              <a:gd name="adj2" fmla="val 70970"/>
              <a:gd name="adj3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70558" rIns="8995" bIns="54691"/>
          <a:lstStyle/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sz="1600" b="1" dirty="0">
                <a:solidFill>
                  <a:srgbClr val="243460"/>
                </a:solidFill>
                <a:cs typeface="Microsoft YaHei" charset="0"/>
              </a:rPr>
              <a:t>Laborious features/rules engineering: lot of effort, </a:t>
            </a:r>
            <a:r>
              <a:rPr lang="en-US" sz="1600" b="1" dirty="0" smtClean="0">
                <a:solidFill>
                  <a:srgbClr val="243460"/>
                </a:solidFill>
                <a:cs typeface="Microsoft YaHei" charset="0"/>
              </a:rPr>
              <a:t>intuition; </a:t>
            </a: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sz="1600" b="1" dirty="0" smtClean="0">
                <a:solidFill>
                  <a:srgbClr val="243460"/>
                </a:solidFill>
                <a:cs typeface="Microsoft YaHei" charset="0"/>
              </a:rPr>
              <a:t>difficulty to capture </a:t>
            </a:r>
            <a:r>
              <a:rPr lang="en-US" sz="1600" b="1" dirty="0" smtClean="0">
                <a:solidFill>
                  <a:srgbClr val="243460"/>
                </a:solidFill>
                <a:cs typeface="Microsoft YaHei" charset="0"/>
              </a:rPr>
              <a:t>structural patterns;</a:t>
            </a:r>
          </a:p>
          <a:p>
            <a:pPr marL="285750" indent="-285750" defTabSz="456958">
              <a:spcBef>
                <a:spcPts val="600"/>
              </a:spcBef>
              <a:buFont typeface="Arial"/>
              <a:buChar char="•"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sz="1600" b="1" dirty="0" smtClean="0">
                <a:solidFill>
                  <a:srgbClr val="243460"/>
                </a:solidFill>
                <a:cs typeface="Microsoft YaHei" charset="0"/>
              </a:rPr>
              <a:t>Need of large corpora </a:t>
            </a:r>
            <a:endParaRPr lang="en-US" sz="1600" b="1" dirty="0">
              <a:solidFill>
                <a:srgbClr val="243460"/>
              </a:solidFill>
              <a:cs typeface="Microsoft YaHei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Overall objective: answering questions in natural language</a:t>
            </a:r>
          </a:p>
          <a:p>
            <a:r>
              <a:rPr lang="en-US" sz="2800" dirty="0" smtClean="0"/>
              <a:t>A very broad domain of research:</a:t>
            </a:r>
          </a:p>
          <a:p>
            <a:pPr lvl="1"/>
            <a:r>
              <a:rPr lang="en-US" sz="2400" b="1" dirty="0">
                <a:solidFill>
                  <a:srgbClr val="243460"/>
                </a:solidFill>
              </a:rPr>
              <a:t>Closed-</a:t>
            </a:r>
            <a:r>
              <a:rPr lang="en-US" sz="2400" b="1" dirty="0" smtClean="0">
                <a:solidFill>
                  <a:srgbClr val="243460"/>
                </a:solidFill>
              </a:rPr>
              <a:t>domain </a:t>
            </a:r>
            <a:r>
              <a:rPr lang="en-US" sz="2400" b="1" dirty="0" err="1" smtClean="0">
                <a:solidFill>
                  <a:srgbClr val="243460"/>
                </a:solidFill>
              </a:rPr>
              <a:t>vs</a:t>
            </a:r>
            <a:r>
              <a:rPr lang="en-US" sz="2400" b="1" dirty="0" smtClean="0">
                <a:solidFill>
                  <a:srgbClr val="243460"/>
                </a:solidFill>
              </a:rPr>
              <a:t> Open-Domain</a:t>
            </a:r>
          </a:p>
          <a:p>
            <a:pPr lvl="2"/>
            <a:r>
              <a:rPr lang="en-US" sz="2000" dirty="0" smtClean="0"/>
              <a:t>questions </a:t>
            </a:r>
            <a:r>
              <a:rPr lang="en-US" sz="2000" dirty="0"/>
              <a:t>about a specific domain, e.g. medicine/automobile </a:t>
            </a:r>
            <a:r>
              <a:rPr lang="en-US" sz="2000" dirty="0" smtClean="0"/>
              <a:t>parts</a:t>
            </a:r>
            <a:endParaRPr lang="en-US" sz="1800" dirty="0"/>
          </a:p>
          <a:p>
            <a:pPr lvl="2"/>
            <a:r>
              <a:rPr lang="en-US" sz="2000" dirty="0" smtClean="0"/>
              <a:t>no </a:t>
            </a:r>
            <a:r>
              <a:rPr lang="en-US" sz="2000" dirty="0"/>
              <a:t>restrictions, world knowledge </a:t>
            </a:r>
            <a:r>
              <a:rPr lang="en-US" sz="2000" dirty="0" smtClean="0"/>
              <a:t>(</a:t>
            </a:r>
            <a:r>
              <a:rPr lang="en-US" sz="2000" b="1" i="1" dirty="0">
                <a:solidFill>
                  <a:srgbClr val="243460"/>
                </a:solidFill>
              </a:rPr>
              <a:t>Q: </a:t>
            </a:r>
            <a:r>
              <a:rPr lang="en-US" sz="2000" i="1" dirty="0"/>
              <a:t>What sports stadium has been billed as “the eighth 	wonder of the world”? </a:t>
            </a:r>
            <a:r>
              <a:rPr lang="en-US" sz="2000" b="1" i="1" dirty="0">
                <a:solidFill>
                  <a:srgbClr val="243460"/>
                </a:solidFill>
              </a:rPr>
              <a:t>A: Astrodome</a:t>
            </a:r>
          </a:p>
          <a:p>
            <a:pPr lvl="1"/>
            <a:r>
              <a:rPr lang="en-US" sz="2400" b="1" dirty="0" smtClean="0">
                <a:solidFill>
                  <a:srgbClr val="243460"/>
                </a:solidFill>
              </a:rPr>
              <a:t>Factoid </a:t>
            </a:r>
            <a:r>
              <a:rPr lang="en-US" sz="2400" b="1" dirty="0" err="1" smtClean="0">
                <a:solidFill>
                  <a:srgbClr val="243460"/>
                </a:solidFill>
              </a:rPr>
              <a:t>vs</a:t>
            </a:r>
            <a:r>
              <a:rPr lang="en-US" sz="2400" b="1" dirty="0" smtClean="0">
                <a:solidFill>
                  <a:srgbClr val="243460"/>
                </a:solidFill>
              </a:rPr>
              <a:t> subjective</a:t>
            </a:r>
          </a:p>
          <a:p>
            <a:pPr lvl="2"/>
            <a:r>
              <a:rPr lang="en-US" sz="2200" i="1" dirty="0" smtClean="0">
                <a:solidFill>
                  <a:schemeClr val="tx1"/>
                </a:solidFill>
              </a:rPr>
              <a:t>“Who is the prime minister of Italy?” </a:t>
            </a:r>
            <a:r>
              <a:rPr lang="en-US" sz="2200" dirty="0" err="1" smtClean="0">
                <a:solidFill>
                  <a:schemeClr val="tx1"/>
                </a:solidFill>
              </a:rPr>
              <a:t>vs</a:t>
            </a:r>
            <a:r>
              <a:rPr lang="en-US" sz="2200" dirty="0" smtClean="0">
                <a:solidFill>
                  <a:schemeClr val="tx1"/>
                </a:solidFill>
              </a:rPr>
              <a:t> “</a:t>
            </a:r>
            <a:r>
              <a:rPr lang="en-US" sz="2200" i="1" dirty="0" smtClean="0">
                <a:solidFill>
                  <a:schemeClr val="tx1"/>
                </a:solidFill>
              </a:rPr>
              <a:t>Where should we go for dinner in Trento?”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The first automated approaches to QA originated in 1970s</a:t>
            </a:r>
          </a:p>
          <a:p>
            <a:pPr lvl="2"/>
            <a:endParaRPr lang="en-US" sz="2200" b="1" dirty="0">
              <a:solidFill>
                <a:srgbClr val="243460"/>
              </a:solidFill>
            </a:endParaRPr>
          </a:p>
          <a:p>
            <a:pPr lvl="1"/>
            <a:endParaRPr lang="en-US" dirty="0" smtClean="0"/>
          </a:p>
          <a:p>
            <a:pPr marL="457013" lvl="1" indent="0">
              <a:buNone/>
            </a:pPr>
            <a:r>
              <a:rPr lang="en-US" sz="2800" dirty="0" smtClean="0"/>
              <a:t>	</a:t>
            </a:r>
            <a:r>
              <a:rPr lang="en-US" sz="2800" dirty="0"/>
              <a:t>	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5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E6F4CA-DA2F-434E-ABF8-BB752ACA20C8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42" y="295275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Implicit Feature Representation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108075" y="1035053"/>
            <a:ext cx="7494588" cy="1022350"/>
            <a:chOff x="1108075" y="1035050"/>
            <a:chExt cx="7494588" cy="1022350"/>
          </a:xfrm>
        </p:grpSpPr>
        <p:sp>
          <p:nvSpPr>
            <p:cNvPr id="14338" name="AutoShape 2"/>
            <p:cNvSpPr>
              <a:spLocks noChangeArrowheads="1"/>
            </p:cNvSpPr>
            <p:nvPr/>
          </p:nvSpPr>
          <p:spPr bwMode="auto">
            <a:xfrm>
              <a:off x="1336675" y="1287463"/>
              <a:ext cx="7265988" cy="769937"/>
            </a:xfrm>
            <a:prstGeom prst="roundRect">
              <a:avLst>
                <a:gd name="adj" fmla="val 16667"/>
              </a:avLst>
            </a:prstGeom>
            <a:noFill/>
            <a:ln w="1836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7764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  <a:tab pos="5064618" algn="l"/>
                  <a:tab pos="5788134" algn="l"/>
                  <a:tab pos="6511652" algn="l"/>
                  <a:tab pos="7235168" algn="l"/>
                </a:tabLst>
                <a:defRPr/>
              </a:pPr>
              <a:r>
                <a:rPr lang="en-US" sz="2200">
                  <a:solidFill>
                    <a:srgbClr val="000000"/>
                  </a:solidFill>
                  <a:cs typeface="Microsoft YaHei" charset="0"/>
                </a:rPr>
                <a:t>What sports stadium has been billed as “the eighth wonder of the world"?</a:t>
              </a:r>
            </a:p>
          </p:txBody>
        </p:sp>
        <p:sp>
          <p:nvSpPr>
            <p:cNvPr id="14339" name="AutoShape 3"/>
            <p:cNvSpPr>
              <a:spLocks noChangeArrowheads="1"/>
            </p:cNvSpPr>
            <p:nvPr/>
          </p:nvSpPr>
          <p:spPr bwMode="auto">
            <a:xfrm>
              <a:off x="1108075" y="1035050"/>
              <a:ext cx="457200" cy="457200"/>
            </a:xfrm>
            <a:prstGeom prst="roundRect">
              <a:avLst>
                <a:gd name="adj" fmla="val 347"/>
              </a:avLst>
            </a:prstGeom>
            <a:solidFill>
              <a:srgbClr val="FFFFFF"/>
            </a:solidFill>
            <a:ln w="1836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4236" rIns="27360" bIns="18360" anchor="ctr"/>
            <a:lstStyle/>
            <a:p>
              <a:pPr algn="ctr" defTabSz="456958">
                <a:defRPr/>
              </a:pPr>
              <a:r>
                <a:rPr lang="en-US">
                  <a:solidFill>
                    <a:srgbClr val="000000"/>
                  </a:solidFill>
                  <a:cs typeface="Microsoft YaHei" charset="0"/>
                </a:rPr>
                <a:t>Q</a:t>
              </a:r>
            </a:p>
          </p:txBody>
        </p:sp>
      </p:grp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1682750" y="2255838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4347" name="AutoShape 11"/>
          <p:cNvSpPr>
            <a:spLocks noChangeArrowheads="1"/>
          </p:cNvSpPr>
          <p:nvPr/>
        </p:nvSpPr>
        <p:spPr bwMode="auto">
          <a:xfrm flipV="1">
            <a:off x="4964113" y="4048125"/>
            <a:ext cx="228600" cy="2246313"/>
          </a:xfrm>
          <a:prstGeom prst="downArrow">
            <a:avLst>
              <a:gd name="adj1" fmla="val 50000"/>
              <a:gd name="adj2" fmla="val 101524"/>
            </a:avLst>
          </a:prstGeom>
          <a:solidFill>
            <a:srgbClr val="D7E1EB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41325" y="6172204"/>
            <a:ext cx="9245600" cy="1143000"/>
            <a:chOff x="441325" y="6172200"/>
            <a:chExt cx="9245600" cy="1143000"/>
          </a:xfrm>
        </p:grpSpPr>
        <p:sp>
          <p:nvSpPr>
            <p:cNvPr id="14340" name="AutoShape 4"/>
            <p:cNvSpPr>
              <a:spLocks noChangeArrowheads="1"/>
            </p:cNvSpPr>
            <p:nvPr/>
          </p:nvSpPr>
          <p:spPr bwMode="auto">
            <a:xfrm>
              <a:off x="749300" y="6400800"/>
              <a:ext cx="8937625" cy="914400"/>
            </a:xfrm>
            <a:prstGeom prst="roundRect">
              <a:avLst>
                <a:gd name="adj" fmla="val 16667"/>
              </a:avLst>
            </a:prstGeom>
            <a:noFill/>
            <a:ln w="1836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7764" rIns="27360" bIns="18360" anchor="ctr"/>
            <a:lstStyle/>
            <a:p>
              <a:pPr algn="ctr" defTabSz="456958">
                <a:tabLst>
                  <a:tab pos="723517" algn="l"/>
                  <a:tab pos="1447034" algn="l"/>
                  <a:tab pos="2170551" algn="l"/>
                  <a:tab pos="2894066" algn="l"/>
                  <a:tab pos="3617585" algn="l"/>
                  <a:tab pos="4341099" algn="l"/>
                  <a:tab pos="5064618" algn="l"/>
                  <a:tab pos="5788134" algn="l"/>
                  <a:tab pos="6511652" algn="l"/>
                  <a:tab pos="7235168" algn="l"/>
                  <a:tab pos="7958685" algn="l"/>
                  <a:tab pos="8682203" algn="l"/>
                </a:tabLst>
                <a:defRPr/>
              </a:pPr>
              <a:r>
                <a:rPr lang="en-US" sz="2200">
                  <a:solidFill>
                    <a:srgbClr val="000000"/>
                  </a:solidFill>
                  <a:cs typeface="Microsoft YaHei" charset="0"/>
                </a:rPr>
                <a:t>The Titans played in the dilapidated Astrodome; if this was the eighth wonder of the world, we live on a shabby little planet indeed.</a:t>
              </a:r>
            </a:p>
          </p:txBody>
        </p:sp>
        <p:sp>
          <p:nvSpPr>
            <p:cNvPr id="14350" name="AutoShape 14"/>
            <p:cNvSpPr>
              <a:spLocks noChangeArrowheads="1"/>
            </p:cNvSpPr>
            <p:nvPr/>
          </p:nvSpPr>
          <p:spPr bwMode="auto">
            <a:xfrm>
              <a:off x="441325" y="6172200"/>
              <a:ext cx="457200" cy="457200"/>
            </a:xfrm>
            <a:prstGeom prst="roundRect">
              <a:avLst>
                <a:gd name="adj" fmla="val 347"/>
              </a:avLst>
            </a:prstGeom>
            <a:solidFill>
              <a:srgbClr val="FFFFFF"/>
            </a:solidFill>
            <a:ln w="18360" cap="flat">
              <a:solidFill>
                <a:srgbClr val="24346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360" tIns="34236" rIns="27360" bIns="18360" anchor="ctr"/>
            <a:lstStyle/>
            <a:p>
              <a:pPr algn="ctr" defTabSz="456958">
                <a:defRPr/>
              </a:pPr>
              <a:r>
                <a:rPr lang="en-US">
                  <a:solidFill>
                    <a:srgbClr val="000000"/>
                  </a:solidFill>
                  <a:cs typeface="Microsoft YaHei" charset="0"/>
                </a:rPr>
                <a:t>A</a:t>
              </a:r>
            </a:p>
          </p:txBody>
        </p:sp>
      </p:grpSp>
      <p:sp>
        <p:nvSpPr>
          <p:cNvPr id="14351" name="AutoShape 15"/>
          <p:cNvSpPr>
            <a:spLocks noChangeArrowheads="1"/>
          </p:cNvSpPr>
          <p:nvPr/>
        </p:nvSpPr>
        <p:spPr bwMode="auto">
          <a:xfrm>
            <a:off x="6945317" y="4286250"/>
            <a:ext cx="2111375" cy="514350"/>
          </a:xfrm>
          <a:prstGeom prst="wedgeRoundRectCallout">
            <a:avLst>
              <a:gd name="adj1" fmla="val 20269"/>
              <a:gd name="adj2" fmla="val -128653"/>
              <a:gd name="adj3" fmla="val 16667"/>
            </a:avLst>
          </a:prstGeom>
          <a:solidFill>
            <a:srgbClr val="EBF5FF">
              <a:alpha val="9999"/>
            </a:srgbClr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27346" bIns="53971" anchor="ctr"/>
          <a:lstStyle/>
          <a:p>
            <a:pPr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 Similarity vector</a:t>
            </a:r>
          </a:p>
        </p:txBody>
      </p:sp>
      <p:sp>
        <p:nvSpPr>
          <p:cNvPr id="14348" name="AutoShape 12"/>
          <p:cNvSpPr>
            <a:spLocks noChangeArrowheads="1"/>
          </p:cNvSpPr>
          <p:nvPr/>
        </p:nvSpPr>
        <p:spPr bwMode="auto">
          <a:xfrm>
            <a:off x="315917" y="4389443"/>
            <a:ext cx="2917825" cy="1417637"/>
          </a:xfrm>
          <a:prstGeom prst="wedgeRoundRectCallout">
            <a:avLst>
              <a:gd name="adj1" fmla="val 50207"/>
              <a:gd name="adj2" fmla="val -88119"/>
              <a:gd name="adj3" fmla="val 16667"/>
            </a:avLst>
          </a:prstGeom>
          <a:blipFill dpi="0" rotWithShape="0">
            <a:blip r:embed="rId3">
              <a:alphaModFix amt="10000"/>
            </a:blip>
            <a:srcRect/>
            <a:tile tx="0" ty="0" sx="100000" sy="100000" flip="none" algn="tl"/>
          </a:blip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27346" bIns="53971" anchor="ctr"/>
          <a:lstStyle/>
          <a:p>
            <a:pPr defTabSz="456958">
              <a:spcAft>
                <a:spcPts val="600"/>
              </a:spcAft>
              <a:buSzPct val="45000"/>
              <a:buFont typeface="Wingdings" charset="0"/>
              <a:buChar char=""/>
              <a:tabLst>
                <a:tab pos="180879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 Model Q/P pairs 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as  	structures</a:t>
            </a:r>
          </a:p>
          <a:p>
            <a:pPr defTabSz="456958">
              <a:buSzPct val="45000"/>
              <a:buFont typeface="Wingdings" charset="0"/>
              <a:buChar char=""/>
              <a:tabLst>
                <a:tab pos="180879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Tree Kernels (TK)</a:t>
            </a: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 and 	</a:t>
            </a:r>
            <a:r>
              <a:rPr lang="en-US" b="1" dirty="0">
                <a:solidFill>
                  <a:srgbClr val="243460"/>
                </a:solidFill>
                <a:cs typeface="Microsoft YaHei" charset="0"/>
              </a:rPr>
              <a:t>SVM</a:t>
            </a: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 to learn patterns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44463" y="2971800"/>
            <a:ext cx="9467850" cy="879475"/>
            <a:chOff x="144463" y="2971800"/>
            <a:chExt cx="9467850" cy="879475"/>
          </a:xfrm>
        </p:grpSpPr>
        <p:sp>
          <p:nvSpPr>
            <p:cNvPr id="14341" name="Text Box 5"/>
            <p:cNvSpPr txBox="1">
              <a:spLocks noChangeArrowheads="1"/>
            </p:cNvSpPr>
            <p:nvPr/>
          </p:nvSpPr>
          <p:spPr bwMode="auto">
            <a:xfrm>
              <a:off x="144463" y="3062288"/>
              <a:ext cx="366712" cy="71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83808" rIns="90000" bIns="45000"/>
            <a:lstStyle/>
            <a:p>
              <a:pPr defTabSz="456958">
                <a:defRPr/>
              </a:pPr>
              <a:r>
                <a:rPr lang="en-US" sz="4400" dirty="0">
                  <a:solidFill>
                    <a:srgbClr val="000000"/>
                  </a:solidFill>
                  <a:cs typeface="Microsoft YaHei" charset="0"/>
                </a:rPr>
                <a:t>(</a:t>
              </a:r>
            </a:p>
          </p:txBody>
        </p:sp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3079750" y="3062288"/>
              <a:ext cx="336550" cy="71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83808" rIns="90000" bIns="45000"/>
            <a:lstStyle/>
            <a:p>
              <a:pPr defTabSz="456958">
                <a:defRPr/>
              </a:pPr>
              <a:r>
                <a:rPr lang="en-US" sz="4400" dirty="0">
                  <a:solidFill>
                    <a:srgbClr val="000000"/>
                  </a:solidFill>
                  <a:cs typeface="Microsoft YaHei" charset="0"/>
                </a:rPr>
                <a:t>,</a:t>
              </a:r>
            </a:p>
          </p:txBody>
        </p:sp>
        <p:sp>
          <p:nvSpPr>
            <p:cNvPr id="14343" name="Text Box 7"/>
            <p:cNvSpPr txBox="1">
              <a:spLocks noChangeArrowheads="1"/>
            </p:cNvSpPr>
            <p:nvPr/>
          </p:nvSpPr>
          <p:spPr bwMode="auto">
            <a:xfrm>
              <a:off x="7104063" y="3135313"/>
              <a:ext cx="336550" cy="71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83808" rIns="90000" bIns="45000"/>
            <a:lstStyle/>
            <a:p>
              <a:pPr defTabSz="456958">
                <a:defRPr/>
              </a:pPr>
              <a:r>
                <a:rPr lang="en-US" sz="4400">
                  <a:solidFill>
                    <a:srgbClr val="000000"/>
                  </a:solidFill>
                  <a:cs typeface="Microsoft YaHei" charset="0"/>
                </a:rPr>
                <a:t>;</a:t>
              </a:r>
            </a:p>
          </p:txBody>
        </p:sp>
        <p:sp>
          <p:nvSpPr>
            <p:cNvPr id="14344" name="Text Box 8"/>
            <p:cNvSpPr txBox="1">
              <a:spLocks noChangeArrowheads="1"/>
            </p:cNvSpPr>
            <p:nvPr/>
          </p:nvSpPr>
          <p:spPr bwMode="auto">
            <a:xfrm>
              <a:off x="7392988" y="3276600"/>
              <a:ext cx="2219325" cy="501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4404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Microsoft YaHei" charset="0"/>
                </a:defRPr>
              </a:lvl9pPr>
            </a:lstStyle>
            <a:p>
              <a:pPr defTabSz="456958">
                <a:defRPr/>
              </a:pPr>
              <a:r>
                <a:rPr lang="en-US" sz="2200" b="1" dirty="0"/>
                <a:t>(</a:t>
              </a:r>
              <a:r>
                <a:rPr lang="en-US" sz="2400" b="1" i="1" dirty="0">
                  <a:latin typeface="Times"/>
                  <a:cs typeface="Times"/>
                </a:rPr>
                <a:t>x</a:t>
              </a:r>
              <a:r>
                <a:rPr lang="en-US" sz="2200" b="1" baseline="-33000" dirty="0"/>
                <a:t>1</a:t>
              </a:r>
              <a:r>
                <a:rPr lang="en-US" sz="2200" b="1" dirty="0"/>
                <a:t>, </a:t>
              </a:r>
              <a:r>
                <a:rPr lang="en-US" sz="2400" b="1" i="1" dirty="0">
                  <a:latin typeface="Times"/>
                  <a:cs typeface="Times"/>
                </a:rPr>
                <a:t>x</a:t>
              </a:r>
              <a:r>
                <a:rPr lang="en-US" sz="2200" b="1" baseline="-33000" dirty="0"/>
                <a:t>2</a:t>
              </a:r>
              <a:r>
                <a:rPr lang="en-US" sz="2200" b="1" dirty="0"/>
                <a:t>, …, </a:t>
              </a:r>
              <a:r>
                <a:rPr lang="en-US" sz="2400" b="1" i="1" dirty="0" err="1">
                  <a:latin typeface="Times"/>
                  <a:cs typeface="Times"/>
                </a:rPr>
                <a:t>x</a:t>
              </a:r>
              <a:r>
                <a:rPr lang="en-US" sz="2200" b="1" baseline="-33000" dirty="0" err="1"/>
                <a:t>N</a:t>
              </a:r>
              <a:r>
                <a:rPr lang="en-US" sz="2200" b="1" dirty="0"/>
                <a:t>)</a:t>
              </a:r>
            </a:p>
          </p:txBody>
        </p:sp>
        <p:sp>
          <p:nvSpPr>
            <p:cNvPr id="14345" name="Text Box 9"/>
            <p:cNvSpPr txBox="1">
              <a:spLocks noChangeArrowheads="1"/>
            </p:cNvSpPr>
            <p:nvPr/>
          </p:nvSpPr>
          <p:spPr bwMode="auto">
            <a:xfrm>
              <a:off x="9231313" y="3094038"/>
              <a:ext cx="366712" cy="71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83808" rIns="90000" bIns="45000"/>
            <a:lstStyle/>
            <a:p>
              <a:pPr defTabSz="456958">
                <a:defRPr/>
              </a:pPr>
              <a:r>
                <a:rPr lang="en-US" sz="4400" dirty="0">
                  <a:solidFill>
                    <a:srgbClr val="000000"/>
                  </a:solidFill>
                  <a:cs typeface="Microsoft YaHei" charset="0"/>
                </a:rPr>
                <a:t>)</a:t>
              </a:r>
            </a:p>
          </p:txBody>
        </p:sp>
        <p:pic>
          <p:nvPicPr>
            <p:cNvPr id="14352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76" r="25317"/>
            <a:stretch>
              <a:fillRect/>
            </a:stretch>
          </p:blipFill>
          <p:spPr bwMode="auto">
            <a:xfrm>
              <a:off x="452438" y="3043238"/>
              <a:ext cx="266065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15176" r="25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353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5" r="34851"/>
            <a:stretch>
              <a:fillRect/>
            </a:stretch>
          </p:blipFill>
          <p:spPr bwMode="auto">
            <a:xfrm>
              <a:off x="3521075" y="2971800"/>
              <a:ext cx="3475038" cy="871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24895" r="3485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1127C-7FD9-7240-893C-FB55F1810099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247652" y="2495554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182938" y="2495554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207250" y="256698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496175" y="2709863"/>
            <a:ext cx="20701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9337677" y="253047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555625" y="2476504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624263" y="2403479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503242" y="295275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Learning with Kernels: an example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63512" y="4973638"/>
            <a:ext cx="366713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3100388" y="497363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  <a:p>
            <a:pPr defTabSz="456958">
              <a:defRPr/>
            </a:pPr>
            <a:endParaRPr lang="en-US" sz="44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7124700" y="5045080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7413625" y="5187950"/>
            <a:ext cx="20764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9337677" y="503872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8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471488" y="4954588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8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541713" y="4883154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1154112" y="18748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Question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4659312" y="18748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Answer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26" name="AutoShape 30"/>
          <p:cNvSpPr>
            <a:spLocks noChangeArrowheads="1"/>
          </p:cNvSpPr>
          <p:nvPr/>
        </p:nvSpPr>
        <p:spPr bwMode="auto">
          <a:xfrm>
            <a:off x="7478712" y="1874837"/>
            <a:ext cx="21336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Feature Vector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27" name="AutoShape 30"/>
          <p:cNvSpPr>
            <a:spLocks noChangeArrowheads="1"/>
          </p:cNvSpPr>
          <p:nvPr/>
        </p:nvSpPr>
        <p:spPr bwMode="auto">
          <a:xfrm>
            <a:off x="1154112" y="62944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Question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4659312" y="62944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Answer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7478712" y="6294437"/>
            <a:ext cx="21336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Feature Vector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1127C-7FD9-7240-893C-FB55F1810099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247652" y="2495554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182938" y="2495554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207250" y="256698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496175" y="2709863"/>
            <a:ext cx="20701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9337677" y="253047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555625" y="2476504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624263" y="2403479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503242" y="295275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Learning with Kernels: an example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46225" y="3246438"/>
            <a:ext cx="1009650" cy="1600200"/>
            <a:chOff x="1546225" y="3246438"/>
            <a:chExt cx="1009650" cy="1600200"/>
          </a:xfrm>
        </p:grpSpPr>
        <p:cxnSp>
          <p:nvCxnSpPr>
            <p:cNvPr id="15369" name="AutoShape 9"/>
            <p:cNvCxnSpPr>
              <a:cxnSpLocks noChangeShapeType="1"/>
            </p:cNvCxnSpPr>
            <p:nvPr/>
          </p:nvCxnSpPr>
          <p:spPr bwMode="auto">
            <a:xfrm>
              <a:off x="1820863" y="3465513"/>
              <a:ext cx="12700" cy="1084262"/>
            </a:xfrm>
            <a:prstGeom prst="straightConnector1">
              <a:avLst/>
            </a:prstGeom>
            <a:noFill/>
            <a:ln w="18360" cap="flat">
              <a:solidFill>
                <a:srgbClr val="24346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1878013" y="3660775"/>
              <a:ext cx="598487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/>
            <a:lstStyle/>
            <a:p>
              <a:pPr defTabSz="456958">
                <a:defRPr/>
              </a:pPr>
              <a:r>
                <a:rPr lang="en-US" sz="2200" b="1">
                  <a:solidFill>
                    <a:srgbClr val="000000"/>
                  </a:solidFill>
                  <a:cs typeface="Microsoft YaHei" charset="0"/>
                </a:rPr>
                <a:t>K</a:t>
              </a:r>
              <a:r>
                <a:rPr lang="en-US" sz="2200" b="1" baseline="-33000">
                  <a:solidFill>
                    <a:srgbClr val="000000"/>
                  </a:solidFill>
                  <a:cs typeface="Microsoft YaHei" charset="0"/>
                </a:rPr>
                <a:t>TK</a:t>
              </a:r>
            </a:p>
          </p:txBody>
        </p:sp>
        <p:sp>
          <p:nvSpPr>
            <p:cNvPr id="15375" name="Oval 15"/>
            <p:cNvSpPr>
              <a:spLocks noChangeArrowheads="1"/>
            </p:cNvSpPr>
            <p:nvPr/>
          </p:nvSpPr>
          <p:spPr bwMode="auto">
            <a:xfrm>
              <a:off x="1546225" y="3246438"/>
              <a:ext cx="1009650" cy="1600200"/>
            </a:xfrm>
            <a:prstGeom prst="ellipse">
              <a:avLst/>
            </a:prstGeom>
            <a:noFill/>
            <a:ln w="18360" cap="flat">
              <a:solidFill>
                <a:srgbClr val="579D1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975225" y="3246438"/>
            <a:ext cx="1143000" cy="1600200"/>
            <a:chOff x="4975225" y="3246438"/>
            <a:chExt cx="1143000" cy="1600200"/>
          </a:xfrm>
        </p:grpSpPr>
        <p:cxnSp>
          <p:nvCxnSpPr>
            <p:cNvPr id="15370" name="AutoShape 10"/>
            <p:cNvCxnSpPr>
              <a:cxnSpLocks noChangeShapeType="1"/>
            </p:cNvCxnSpPr>
            <p:nvPr/>
          </p:nvCxnSpPr>
          <p:spPr bwMode="auto">
            <a:xfrm>
              <a:off x="5313363" y="3465513"/>
              <a:ext cx="12700" cy="1084262"/>
            </a:xfrm>
            <a:prstGeom prst="straightConnector1">
              <a:avLst/>
            </a:prstGeom>
            <a:noFill/>
            <a:ln w="18360" cap="flat">
              <a:solidFill>
                <a:srgbClr val="24346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373" name="Text Box 13"/>
            <p:cNvSpPr txBox="1">
              <a:spLocks noChangeArrowheads="1"/>
            </p:cNvSpPr>
            <p:nvPr/>
          </p:nvSpPr>
          <p:spPr bwMode="auto">
            <a:xfrm>
              <a:off x="5446713" y="3703638"/>
              <a:ext cx="598487" cy="500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/>
            <a:lstStyle/>
            <a:p>
              <a:pPr defTabSz="456958">
                <a:defRPr/>
              </a:pPr>
              <a:r>
                <a:rPr lang="en-US" sz="2200" b="1">
                  <a:solidFill>
                    <a:srgbClr val="000000"/>
                  </a:solidFill>
                  <a:cs typeface="Microsoft YaHei" charset="0"/>
                </a:rPr>
                <a:t>K</a:t>
              </a:r>
              <a:r>
                <a:rPr lang="en-US" sz="2200" b="1" baseline="-33000">
                  <a:solidFill>
                    <a:srgbClr val="000000"/>
                  </a:solidFill>
                  <a:cs typeface="Microsoft YaHei" charset="0"/>
                </a:rPr>
                <a:t>TK</a:t>
              </a:r>
            </a:p>
          </p:txBody>
        </p:sp>
        <p:sp>
          <p:nvSpPr>
            <p:cNvPr id="15376" name="Oval 16"/>
            <p:cNvSpPr>
              <a:spLocks noChangeArrowheads="1"/>
            </p:cNvSpPr>
            <p:nvPr/>
          </p:nvSpPr>
          <p:spPr bwMode="auto">
            <a:xfrm>
              <a:off x="4975225" y="3246438"/>
              <a:ext cx="1143000" cy="1600200"/>
            </a:xfrm>
            <a:prstGeom prst="ellipse">
              <a:avLst/>
            </a:prstGeom>
            <a:noFill/>
            <a:ln w="18360" cap="flat">
              <a:solidFill>
                <a:srgbClr val="579D1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020050" y="3246438"/>
            <a:ext cx="1371600" cy="1600200"/>
            <a:chOff x="8020050" y="3246438"/>
            <a:chExt cx="1371600" cy="1600200"/>
          </a:xfrm>
        </p:grpSpPr>
        <p:cxnSp>
          <p:nvCxnSpPr>
            <p:cNvPr id="15371" name="AutoShape 11"/>
            <p:cNvCxnSpPr>
              <a:cxnSpLocks noChangeShapeType="1"/>
            </p:cNvCxnSpPr>
            <p:nvPr/>
          </p:nvCxnSpPr>
          <p:spPr bwMode="auto">
            <a:xfrm>
              <a:off x="8410575" y="3465513"/>
              <a:ext cx="12700" cy="1084262"/>
            </a:xfrm>
            <a:prstGeom prst="straightConnector1">
              <a:avLst/>
            </a:prstGeom>
            <a:noFill/>
            <a:ln w="18360" cap="flat">
              <a:solidFill>
                <a:srgbClr val="24346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5374" name="Text Box 14"/>
            <p:cNvSpPr txBox="1">
              <a:spLocks noChangeArrowheads="1"/>
            </p:cNvSpPr>
            <p:nvPr/>
          </p:nvSpPr>
          <p:spPr bwMode="auto">
            <a:xfrm>
              <a:off x="8664575" y="3660775"/>
              <a:ext cx="669925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/>
            <a:lstStyle/>
            <a:p>
              <a:pPr defTabSz="456958">
                <a:defRPr/>
              </a:pPr>
              <a:r>
                <a:rPr lang="en-US" sz="2200" b="1" dirty="0" err="1">
                  <a:solidFill>
                    <a:srgbClr val="000000"/>
                  </a:solidFill>
                  <a:cs typeface="Microsoft YaHei" charset="0"/>
                </a:rPr>
                <a:t>K</a:t>
              </a:r>
              <a:r>
                <a:rPr lang="en-US" sz="2200" b="1" baseline="-33000" dirty="0" err="1">
                  <a:solidFill>
                    <a:srgbClr val="000000"/>
                  </a:solidFill>
                  <a:cs typeface="Microsoft YaHei" charset="0"/>
                </a:rPr>
                <a:t>feat</a:t>
              </a:r>
              <a:endParaRPr lang="en-US" sz="2200" b="1" baseline="-33000" dirty="0">
                <a:solidFill>
                  <a:srgbClr val="000000"/>
                </a:solidFill>
                <a:cs typeface="Microsoft YaHei" charset="0"/>
              </a:endParaRPr>
            </a:p>
          </p:txBody>
        </p:sp>
        <p:sp>
          <p:nvSpPr>
            <p:cNvPr id="15377" name="Oval 17"/>
            <p:cNvSpPr>
              <a:spLocks noChangeArrowheads="1"/>
            </p:cNvSpPr>
            <p:nvPr/>
          </p:nvSpPr>
          <p:spPr bwMode="auto">
            <a:xfrm>
              <a:off x="8020050" y="3246438"/>
              <a:ext cx="1371600" cy="1600200"/>
            </a:xfrm>
            <a:prstGeom prst="ellipse">
              <a:avLst/>
            </a:prstGeom>
            <a:noFill/>
            <a:ln w="18360" cap="flat">
              <a:solidFill>
                <a:srgbClr val="579D1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</p:grp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3492500" y="3987802"/>
            <a:ext cx="412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81820" rIns="27346" bIns="18351" anchor="ctr"/>
          <a:lstStyle/>
          <a:p>
            <a:pPr algn="ctr" defTabSz="456958">
              <a:defRPr/>
            </a:pPr>
            <a:r>
              <a:rPr lang="en-US" sz="7200" b="1" dirty="0">
                <a:solidFill>
                  <a:srgbClr val="579D1C"/>
                </a:solidFill>
                <a:cs typeface="Microsoft YaHei" charset="0"/>
              </a:rPr>
              <a:t>+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63512" y="4973638"/>
            <a:ext cx="366713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3100388" y="497363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  <a:p>
            <a:pPr defTabSz="456958">
              <a:defRPr/>
            </a:pPr>
            <a:endParaRPr lang="en-US" sz="44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7124700" y="5045080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7413625" y="5187950"/>
            <a:ext cx="20764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9337677" y="503872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8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471488" y="4954588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8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541713" y="4883154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6869113" y="3987802"/>
            <a:ext cx="412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81820" rIns="27346" bIns="18351" anchor="ctr"/>
          <a:lstStyle/>
          <a:p>
            <a:pPr algn="ctr" defTabSz="456958">
              <a:defRPr/>
            </a:pPr>
            <a:r>
              <a:rPr lang="en-US" sz="7200" b="1" dirty="0">
                <a:solidFill>
                  <a:srgbClr val="579D1C"/>
                </a:solidFill>
                <a:cs typeface="Microsoft YaHei" charset="0"/>
              </a:rPr>
              <a:t>+</a:t>
            </a:r>
          </a:p>
        </p:txBody>
      </p:sp>
      <p:sp>
        <p:nvSpPr>
          <p:cNvPr id="37" name="AutoShape 30"/>
          <p:cNvSpPr>
            <a:spLocks noChangeArrowheads="1"/>
          </p:cNvSpPr>
          <p:nvPr/>
        </p:nvSpPr>
        <p:spPr bwMode="auto">
          <a:xfrm>
            <a:off x="1154112" y="18748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Question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4659312" y="18748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Answer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39" name="AutoShape 30"/>
          <p:cNvSpPr>
            <a:spLocks noChangeArrowheads="1"/>
          </p:cNvSpPr>
          <p:nvPr/>
        </p:nvSpPr>
        <p:spPr bwMode="auto">
          <a:xfrm>
            <a:off x="7478712" y="1874837"/>
            <a:ext cx="21336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Feature Vector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40" name="AutoShape 30"/>
          <p:cNvSpPr>
            <a:spLocks noChangeArrowheads="1"/>
          </p:cNvSpPr>
          <p:nvPr/>
        </p:nvSpPr>
        <p:spPr bwMode="auto">
          <a:xfrm>
            <a:off x="1154112" y="62944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Question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41" name="AutoShape 30"/>
          <p:cNvSpPr>
            <a:spLocks noChangeArrowheads="1"/>
          </p:cNvSpPr>
          <p:nvPr/>
        </p:nvSpPr>
        <p:spPr bwMode="auto">
          <a:xfrm>
            <a:off x="4659312" y="62944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Answer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42" name="AutoShape 30"/>
          <p:cNvSpPr>
            <a:spLocks noChangeArrowheads="1"/>
          </p:cNvSpPr>
          <p:nvPr/>
        </p:nvSpPr>
        <p:spPr bwMode="auto">
          <a:xfrm>
            <a:off x="7478712" y="6294437"/>
            <a:ext cx="21336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Feature Vector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4939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5950E-5ABF-904E-AE62-F90CA7CF05E2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247652" y="2495554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182938" y="2495554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207250" y="256698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496175" y="2709863"/>
            <a:ext cx="20701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9337677" y="253047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555625" y="2476504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624263" y="2403479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503242" y="295275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Learning with Kernels: an example</a:t>
            </a:r>
          </a:p>
        </p:txBody>
      </p:sp>
      <p:cxnSp>
        <p:nvCxnSpPr>
          <p:cNvPr id="15369" name="AutoShape 9"/>
          <p:cNvCxnSpPr>
            <a:cxnSpLocks noChangeShapeType="1"/>
          </p:cNvCxnSpPr>
          <p:nvPr/>
        </p:nvCxnSpPr>
        <p:spPr bwMode="auto">
          <a:xfrm>
            <a:off x="1820863" y="3465513"/>
            <a:ext cx="12700" cy="1084262"/>
          </a:xfrm>
          <a:prstGeom prst="straightConnector1">
            <a:avLst/>
          </a:prstGeom>
          <a:noFill/>
          <a:ln w="18360" cap="flat">
            <a:solidFill>
              <a:srgbClr val="2434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0" name="AutoShape 10"/>
          <p:cNvCxnSpPr>
            <a:cxnSpLocks noChangeShapeType="1"/>
          </p:cNvCxnSpPr>
          <p:nvPr/>
        </p:nvCxnSpPr>
        <p:spPr bwMode="auto">
          <a:xfrm>
            <a:off x="5313363" y="3465513"/>
            <a:ext cx="12700" cy="1084262"/>
          </a:xfrm>
          <a:prstGeom prst="straightConnector1">
            <a:avLst/>
          </a:prstGeom>
          <a:noFill/>
          <a:ln w="18360" cap="flat">
            <a:solidFill>
              <a:srgbClr val="2434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1" name="AutoShape 11"/>
          <p:cNvCxnSpPr>
            <a:cxnSpLocks noChangeShapeType="1"/>
          </p:cNvCxnSpPr>
          <p:nvPr/>
        </p:nvCxnSpPr>
        <p:spPr bwMode="auto">
          <a:xfrm>
            <a:off x="8410575" y="3465513"/>
            <a:ext cx="12700" cy="1084262"/>
          </a:xfrm>
          <a:prstGeom prst="straightConnector1">
            <a:avLst/>
          </a:prstGeom>
          <a:noFill/>
          <a:ln w="18360" cap="flat">
            <a:solidFill>
              <a:srgbClr val="2434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878013" y="3660775"/>
            <a:ext cx="59848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4370" rIns="89953" bIns="44975"/>
          <a:lstStyle/>
          <a:p>
            <a:pPr defTabSz="456958"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K</a:t>
            </a:r>
            <a:r>
              <a:rPr lang="en-US" sz="2200" b="1" baseline="-33000">
                <a:solidFill>
                  <a:srgbClr val="000000"/>
                </a:solidFill>
                <a:cs typeface="Microsoft YaHei" charset="0"/>
              </a:rPr>
              <a:t>TK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5446713" y="3703638"/>
            <a:ext cx="598488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4370" rIns="89953" bIns="44975"/>
          <a:lstStyle/>
          <a:p>
            <a:pPr defTabSz="456958"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K</a:t>
            </a:r>
            <a:r>
              <a:rPr lang="en-US" sz="2200" b="1" baseline="-33000">
                <a:solidFill>
                  <a:srgbClr val="000000"/>
                </a:solidFill>
                <a:cs typeface="Microsoft YaHei" charset="0"/>
              </a:rPr>
              <a:t>TK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8664575" y="3660775"/>
            <a:ext cx="6699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4370" rIns="89953" bIns="44975"/>
          <a:lstStyle/>
          <a:p>
            <a:pPr defTabSz="456958">
              <a:defRPr/>
            </a:pPr>
            <a:r>
              <a:rPr lang="en-US" sz="2200" b="1" dirty="0" err="1">
                <a:solidFill>
                  <a:srgbClr val="000000"/>
                </a:solidFill>
                <a:cs typeface="Microsoft YaHei" charset="0"/>
              </a:rPr>
              <a:t>K</a:t>
            </a:r>
            <a:r>
              <a:rPr lang="en-US" sz="2200" b="1" baseline="-33000" dirty="0" err="1">
                <a:solidFill>
                  <a:srgbClr val="000000"/>
                </a:solidFill>
                <a:cs typeface="Microsoft YaHei" charset="0"/>
              </a:rPr>
              <a:t>feat</a:t>
            </a:r>
            <a:endParaRPr lang="en-US" sz="2200" b="1" baseline="-330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1546225" y="3246438"/>
            <a:ext cx="1009650" cy="1600200"/>
          </a:xfrm>
          <a:prstGeom prst="ellipse">
            <a:avLst/>
          </a:prstGeom>
          <a:noFill/>
          <a:ln w="18360" cap="flat">
            <a:solidFill>
              <a:srgbClr val="579D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4975225" y="3246438"/>
            <a:ext cx="1143000" cy="1600200"/>
          </a:xfrm>
          <a:prstGeom prst="ellipse">
            <a:avLst/>
          </a:prstGeom>
          <a:noFill/>
          <a:ln w="18360" cap="flat">
            <a:solidFill>
              <a:srgbClr val="579D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8020050" y="3246438"/>
            <a:ext cx="1371600" cy="1600200"/>
          </a:xfrm>
          <a:prstGeom prst="ellipse">
            <a:avLst/>
          </a:prstGeom>
          <a:noFill/>
          <a:ln w="18360" cap="flat">
            <a:solidFill>
              <a:srgbClr val="579D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3492500" y="3987802"/>
            <a:ext cx="412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81820" rIns="27346" bIns="18351" anchor="ctr"/>
          <a:lstStyle/>
          <a:p>
            <a:pPr algn="ctr" defTabSz="456958">
              <a:defRPr/>
            </a:pPr>
            <a:r>
              <a:rPr lang="en-US" sz="7200" b="1">
                <a:solidFill>
                  <a:srgbClr val="579D1C"/>
                </a:solidFill>
                <a:cs typeface="Microsoft YaHei" charset="0"/>
              </a:rPr>
              <a:t>+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63512" y="4973638"/>
            <a:ext cx="366713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3100388" y="497363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7124700" y="5045080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7413625" y="5187950"/>
            <a:ext cx="20764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9337677" y="503872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8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471488" y="4954588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8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541713" y="4883154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" name="AutoShape 31"/>
          <p:cNvSpPr>
            <a:spLocks noChangeArrowheads="1"/>
          </p:cNvSpPr>
          <p:nvPr/>
        </p:nvSpPr>
        <p:spPr bwMode="auto">
          <a:xfrm>
            <a:off x="2220913" y="3017838"/>
            <a:ext cx="4572000" cy="1076326"/>
          </a:xfrm>
          <a:prstGeom prst="wedgeRoundRectCallout">
            <a:avLst>
              <a:gd name="adj1" fmla="val 76320"/>
              <a:gd name="adj2" fmla="val 22747"/>
              <a:gd name="adj3" fmla="val 1666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Kernel applied to feature vectors,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e.g., scalar product or polynomial kernel</a:t>
            </a: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6869113" y="3987802"/>
            <a:ext cx="412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81820" rIns="27346" bIns="18351" anchor="ctr"/>
          <a:lstStyle/>
          <a:p>
            <a:pPr algn="ctr" defTabSz="456958">
              <a:defRPr/>
            </a:pPr>
            <a:r>
              <a:rPr lang="en-US" sz="7200" b="1" dirty="0">
                <a:solidFill>
                  <a:srgbClr val="579D1C"/>
                </a:solidFill>
                <a:cs typeface="Microsoft YaHei" charset="0"/>
              </a:rPr>
              <a:t>+</a:t>
            </a: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1154112" y="18748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Question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36" name="AutoShape 30"/>
          <p:cNvSpPr>
            <a:spLocks noChangeArrowheads="1"/>
          </p:cNvSpPr>
          <p:nvPr/>
        </p:nvSpPr>
        <p:spPr bwMode="auto">
          <a:xfrm>
            <a:off x="4659312" y="18748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Answer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7478712" y="1874837"/>
            <a:ext cx="21336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Feature Vector 1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39" name="AutoShape 30"/>
          <p:cNvSpPr>
            <a:spLocks noChangeArrowheads="1"/>
          </p:cNvSpPr>
          <p:nvPr/>
        </p:nvSpPr>
        <p:spPr bwMode="auto">
          <a:xfrm>
            <a:off x="1154112" y="62944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Question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40" name="AutoShape 30"/>
          <p:cNvSpPr>
            <a:spLocks noChangeArrowheads="1"/>
          </p:cNvSpPr>
          <p:nvPr/>
        </p:nvSpPr>
        <p:spPr bwMode="auto">
          <a:xfrm>
            <a:off x="4659312" y="6294437"/>
            <a:ext cx="14478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Answer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  <p:sp>
        <p:nvSpPr>
          <p:cNvPr id="41" name="AutoShape 30"/>
          <p:cNvSpPr>
            <a:spLocks noChangeArrowheads="1"/>
          </p:cNvSpPr>
          <p:nvPr/>
        </p:nvSpPr>
        <p:spPr bwMode="auto">
          <a:xfrm>
            <a:off x="7478712" y="6294437"/>
            <a:ext cx="21336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cs typeface="Microsoft YaHei" charset="0"/>
              </a:rPr>
              <a:t>Feature Vector 2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cs typeface="Microsoft YaHei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6869113" y="3987802"/>
            <a:ext cx="412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81820" rIns="27346" bIns="18351" anchor="ctr"/>
          <a:lstStyle/>
          <a:p>
            <a:pPr algn="ctr" defTabSz="456958">
              <a:defRPr/>
            </a:pPr>
            <a:r>
              <a:rPr lang="en-US" sz="7200" b="1" dirty="0">
                <a:solidFill>
                  <a:srgbClr val="579D1C"/>
                </a:solidFill>
                <a:cs typeface="Microsoft YaHei" charset="0"/>
              </a:rPr>
              <a:t>+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4ED27-5658-3541-9F44-BC0F1F251E3B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247652" y="2495554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182938" y="2495554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7207250" y="256698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496175" y="2709863"/>
            <a:ext cx="20701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9337677" y="253047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555625" y="2476504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624263" y="2403479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503242" y="295275"/>
            <a:ext cx="9070975" cy="625475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Learning with Kernels: an example</a:t>
            </a:r>
          </a:p>
        </p:txBody>
      </p:sp>
      <p:cxnSp>
        <p:nvCxnSpPr>
          <p:cNvPr id="15369" name="AutoShape 9"/>
          <p:cNvCxnSpPr>
            <a:cxnSpLocks noChangeShapeType="1"/>
          </p:cNvCxnSpPr>
          <p:nvPr/>
        </p:nvCxnSpPr>
        <p:spPr bwMode="auto">
          <a:xfrm>
            <a:off x="1820863" y="3465513"/>
            <a:ext cx="12700" cy="1084262"/>
          </a:xfrm>
          <a:prstGeom prst="straightConnector1">
            <a:avLst/>
          </a:prstGeom>
          <a:noFill/>
          <a:ln w="18360" cap="flat">
            <a:solidFill>
              <a:srgbClr val="2434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0" name="AutoShape 10"/>
          <p:cNvCxnSpPr>
            <a:cxnSpLocks noChangeShapeType="1"/>
          </p:cNvCxnSpPr>
          <p:nvPr/>
        </p:nvCxnSpPr>
        <p:spPr bwMode="auto">
          <a:xfrm>
            <a:off x="5313363" y="3465513"/>
            <a:ext cx="12700" cy="1084262"/>
          </a:xfrm>
          <a:prstGeom prst="straightConnector1">
            <a:avLst/>
          </a:prstGeom>
          <a:noFill/>
          <a:ln w="18360" cap="flat">
            <a:solidFill>
              <a:srgbClr val="2434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1" name="AutoShape 11"/>
          <p:cNvCxnSpPr>
            <a:cxnSpLocks noChangeShapeType="1"/>
          </p:cNvCxnSpPr>
          <p:nvPr/>
        </p:nvCxnSpPr>
        <p:spPr bwMode="auto">
          <a:xfrm>
            <a:off x="8410575" y="3465513"/>
            <a:ext cx="12700" cy="1084262"/>
          </a:xfrm>
          <a:prstGeom prst="straightConnector1">
            <a:avLst/>
          </a:prstGeom>
          <a:noFill/>
          <a:ln w="18360" cap="flat">
            <a:solidFill>
              <a:srgbClr val="24346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878013" y="3660775"/>
            <a:ext cx="59848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4370" rIns="89953" bIns="44975"/>
          <a:lstStyle/>
          <a:p>
            <a:pPr defTabSz="456958"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K</a:t>
            </a:r>
            <a:r>
              <a:rPr lang="en-US" sz="2200" b="1" baseline="-33000">
                <a:solidFill>
                  <a:srgbClr val="000000"/>
                </a:solidFill>
                <a:cs typeface="Microsoft YaHei" charset="0"/>
              </a:rPr>
              <a:t>TK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5446713" y="3703638"/>
            <a:ext cx="598488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4370" rIns="89953" bIns="44975"/>
          <a:lstStyle/>
          <a:p>
            <a:pPr defTabSz="456958">
              <a:defRPr/>
            </a:pPr>
            <a:r>
              <a:rPr lang="en-US" sz="2200" b="1">
                <a:solidFill>
                  <a:srgbClr val="000000"/>
                </a:solidFill>
                <a:cs typeface="Microsoft YaHei" charset="0"/>
              </a:rPr>
              <a:t>K</a:t>
            </a:r>
            <a:r>
              <a:rPr lang="en-US" sz="2200" b="1" baseline="-33000">
                <a:solidFill>
                  <a:srgbClr val="000000"/>
                </a:solidFill>
                <a:cs typeface="Microsoft YaHei" charset="0"/>
              </a:rPr>
              <a:t>TK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8664575" y="3660775"/>
            <a:ext cx="6699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4370" rIns="89953" bIns="44975"/>
          <a:lstStyle/>
          <a:p>
            <a:pPr defTabSz="456958">
              <a:defRPr/>
            </a:pPr>
            <a:r>
              <a:rPr lang="en-US" sz="2200" b="1" dirty="0" err="1">
                <a:solidFill>
                  <a:srgbClr val="000000"/>
                </a:solidFill>
                <a:cs typeface="Microsoft YaHei" charset="0"/>
              </a:rPr>
              <a:t>K</a:t>
            </a:r>
            <a:r>
              <a:rPr lang="en-US" sz="2200" b="1" baseline="-33000" dirty="0" err="1">
                <a:solidFill>
                  <a:srgbClr val="000000"/>
                </a:solidFill>
                <a:cs typeface="Microsoft YaHei" charset="0"/>
              </a:rPr>
              <a:t>feat</a:t>
            </a:r>
            <a:endParaRPr lang="en-US" sz="2200" b="1" baseline="-33000" dirty="0">
              <a:solidFill>
                <a:srgbClr val="000000"/>
              </a:solidFill>
              <a:cs typeface="Microsoft YaHei" charset="0"/>
            </a:endParaRPr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1546225" y="3246438"/>
            <a:ext cx="1009650" cy="1600200"/>
          </a:xfrm>
          <a:prstGeom prst="ellipse">
            <a:avLst/>
          </a:prstGeom>
          <a:noFill/>
          <a:ln w="18360" cap="flat">
            <a:solidFill>
              <a:srgbClr val="579D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4975225" y="3246438"/>
            <a:ext cx="1143000" cy="1600200"/>
          </a:xfrm>
          <a:prstGeom prst="ellipse">
            <a:avLst/>
          </a:prstGeom>
          <a:noFill/>
          <a:ln w="18360" cap="flat">
            <a:solidFill>
              <a:srgbClr val="579D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8020050" y="3246438"/>
            <a:ext cx="1371600" cy="1600200"/>
          </a:xfrm>
          <a:prstGeom prst="ellipse">
            <a:avLst/>
          </a:prstGeom>
          <a:noFill/>
          <a:ln w="18360" cap="flat">
            <a:solidFill>
              <a:srgbClr val="579D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3492500" y="3987802"/>
            <a:ext cx="41275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81820" rIns="27346" bIns="18351" anchor="ctr"/>
          <a:lstStyle/>
          <a:p>
            <a:pPr algn="ctr" defTabSz="456958">
              <a:defRPr/>
            </a:pPr>
            <a:r>
              <a:rPr lang="en-US" sz="7200" b="1">
                <a:solidFill>
                  <a:srgbClr val="579D1C"/>
                </a:solidFill>
                <a:cs typeface="Microsoft YaHei" charset="0"/>
              </a:rPr>
              <a:t>+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63512" y="4973638"/>
            <a:ext cx="366713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(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3100388" y="4973638"/>
            <a:ext cx="33655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 dirty="0">
                <a:solidFill>
                  <a:srgbClr val="000000"/>
                </a:solidFill>
                <a:cs typeface="Microsoft YaHei" charset="0"/>
              </a:rPr>
              <a:t>,</a:t>
            </a: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7124700" y="5045080"/>
            <a:ext cx="3365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;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7413625" y="5187950"/>
            <a:ext cx="20764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3" tIns="64370" rIns="89953" bIns="44975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sz="2200" b="1" dirty="0"/>
              <a:t>(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1</a:t>
            </a:r>
            <a:r>
              <a:rPr lang="en-US" sz="2200" b="1" dirty="0"/>
              <a:t>, </a:t>
            </a:r>
            <a:r>
              <a:rPr lang="en-US" sz="2400" b="1" i="1" dirty="0">
                <a:latin typeface="Times"/>
                <a:cs typeface="Times"/>
              </a:rPr>
              <a:t>x</a:t>
            </a:r>
            <a:r>
              <a:rPr lang="en-US" sz="2200" b="1" baseline="-33000" dirty="0"/>
              <a:t>2</a:t>
            </a:r>
            <a:r>
              <a:rPr lang="en-US" sz="2200" b="1" dirty="0"/>
              <a:t>, …, </a:t>
            </a:r>
            <a:r>
              <a:rPr lang="en-US" sz="2400" b="1" i="1" dirty="0" err="1">
                <a:latin typeface="Times"/>
                <a:cs typeface="Times"/>
              </a:rPr>
              <a:t>x</a:t>
            </a:r>
            <a:r>
              <a:rPr lang="en-US" sz="2200" b="1" baseline="-33000" dirty="0" err="1"/>
              <a:t>N</a:t>
            </a:r>
            <a:r>
              <a:rPr lang="en-US" sz="2200" b="1" dirty="0"/>
              <a:t>)</a:t>
            </a:r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9337677" y="5038729"/>
            <a:ext cx="36671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83763" rIns="89953" bIns="44975"/>
          <a:lstStyle/>
          <a:p>
            <a:pPr defTabSz="456958">
              <a:defRPr/>
            </a:pPr>
            <a:r>
              <a:rPr lang="en-US" sz="4400">
                <a:solidFill>
                  <a:srgbClr val="000000"/>
                </a:solidFill>
                <a:cs typeface="Microsoft YaHei" charset="0"/>
              </a:rPr>
              <a:t>)</a:t>
            </a:r>
          </a:p>
        </p:txBody>
      </p:sp>
      <p:pic>
        <p:nvPicPr>
          <p:cNvPr id="1538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6" r="25317"/>
          <a:stretch>
            <a:fillRect/>
          </a:stretch>
        </p:blipFill>
        <p:spPr bwMode="auto">
          <a:xfrm>
            <a:off x="471488" y="4954588"/>
            <a:ext cx="26606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5176" r="253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8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5" r="34851"/>
          <a:stretch>
            <a:fillRect/>
          </a:stretch>
        </p:blipFill>
        <p:spPr bwMode="auto">
          <a:xfrm>
            <a:off x="3541713" y="4883154"/>
            <a:ext cx="34750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895" r="348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87" name="AutoShape 27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15388" name="AutoShape 28"/>
          <p:cNvSpPr>
            <a:spLocks noChangeArrowheads="1"/>
          </p:cNvSpPr>
          <p:nvPr/>
        </p:nvSpPr>
        <p:spPr bwMode="auto">
          <a:xfrm>
            <a:off x="1108075" y="1035049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15389" name="AutoShape 29"/>
          <p:cNvSpPr>
            <a:spLocks noChangeArrowheads="1"/>
          </p:cNvSpPr>
          <p:nvPr/>
        </p:nvSpPr>
        <p:spPr bwMode="auto">
          <a:xfrm>
            <a:off x="749300" y="6400802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15390" name="AutoShape 30"/>
          <p:cNvSpPr>
            <a:spLocks noChangeArrowheads="1"/>
          </p:cNvSpPr>
          <p:nvPr/>
        </p:nvSpPr>
        <p:spPr bwMode="auto">
          <a:xfrm>
            <a:off x="441325" y="617220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3" name="AutoShape 31"/>
          <p:cNvSpPr>
            <a:spLocks noChangeArrowheads="1"/>
          </p:cNvSpPr>
          <p:nvPr/>
        </p:nvSpPr>
        <p:spPr bwMode="auto">
          <a:xfrm>
            <a:off x="3036892" y="3008313"/>
            <a:ext cx="4975225" cy="1076326"/>
          </a:xfrm>
          <a:prstGeom prst="wedgeRoundRectCallout">
            <a:avLst>
              <a:gd name="adj1" fmla="val -59381"/>
              <a:gd name="adj2" fmla="val 38364"/>
              <a:gd name="adj3" fmla="val 1666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b="1" u="sng" dirty="0">
                <a:solidFill>
                  <a:srgbClr val="000000"/>
                </a:solidFill>
                <a:cs typeface="Microsoft YaHei" charset="0"/>
              </a:rPr>
              <a:t>Tree Kernels:</a:t>
            </a:r>
          </a:p>
          <a:p>
            <a:pPr algn="ctr" defTabSz="456958">
              <a:buSzPct val="45000"/>
              <a:tabLst>
                <a:tab pos="723517" algn="l"/>
                <a:tab pos="1447034" algn="l"/>
                <a:tab pos="2170551" algn="l"/>
                <a:tab pos="2894066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similarity in terms of number of common substructures shared by two trees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2" y="274636"/>
            <a:ext cx="9009063" cy="671513"/>
          </a:xfrm>
        </p:spPr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Classification function of Kernel Machines</a:t>
            </a:r>
          </a:p>
        </p:txBody>
      </p:sp>
      <p:graphicFrame>
        <p:nvGraphicFramePr>
          <p:cNvPr id="5939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578074"/>
              </p:ext>
            </p:extLst>
          </p:nvPr>
        </p:nvGraphicFramePr>
        <p:xfrm>
          <a:off x="1870077" y="2055812"/>
          <a:ext cx="621506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86" name="Equation" r:id="rId4" imgW="2362200" imgH="203200" progId="Equation.3">
                  <p:embed/>
                </p:oleObj>
              </mc:Choice>
              <mc:Fallback>
                <p:oleObj name="Equation" r:id="rId4" imgW="2362200" imgH="20320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7" y="2055812"/>
                        <a:ext cx="6215063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482600" y="1363662"/>
            <a:ext cx="9126538" cy="34337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01" tIns="45701" rIns="91401" bIns="45701" numCol="1" anchor="t" anchorCtr="0" compatLnSpc="1">
            <a:prstTxWarp prst="textNoShape">
              <a:avLst/>
            </a:prstTxWarp>
          </a:bodyPr>
          <a:lstStyle/>
          <a:p>
            <a:pPr marL="342758" indent="-342758" defTabSz="456958" eaLnBrk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6"/>
              </a:buBlip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The equation of a </a:t>
            </a:r>
            <a:r>
              <a:rPr lang="en-US" sz="2800" dirty="0" err="1">
                <a:latin typeface="+mn-lt"/>
                <a:ea typeface="ＭＳ Ｐゴシック" charset="-128"/>
                <a:cs typeface="ＭＳ Ｐゴシック" charset="-128"/>
              </a:rPr>
              <a:t>hyperplane</a:t>
            </a: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 is</a:t>
            </a:r>
          </a:p>
          <a:p>
            <a:pPr marL="342758" indent="-342758" defTabSz="456958" eaLnBrk="0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SzPct val="65000"/>
              <a:buBlip>
                <a:blip r:embed="rId6"/>
              </a:buBlip>
            </a:pPr>
            <a:endParaRPr lang="en-US" sz="2800" dirty="0">
              <a:latin typeface="+mn-lt"/>
              <a:ea typeface="ＭＳ Ｐゴシック" charset="-128"/>
              <a:cs typeface="ＭＳ Ｐゴシック" charset="-128"/>
            </a:endParaRPr>
          </a:p>
          <a:p>
            <a:pPr marL="342758" indent="-342758" defTabSz="456958" eaLnBrk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6"/>
              </a:buBlip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    is the vector representing the classifying example</a:t>
            </a:r>
          </a:p>
          <a:p>
            <a:pPr marL="342758" indent="-342758" defTabSz="456958" eaLnBrk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6"/>
              </a:buBlip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    is the gradient of the </a:t>
            </a:r>
            <a:r>
              <a:rPr lang="en-US" sz="2800" dirty="0" err="1">
                <a:latin typeface="+mn-lt"/>
                <a:ea typeface="ＭＳ Ｐゴシック" charset="-128"/>
                <a:cs typeface="ＭＳ Ｐゴシック" charset="-128"/>
              </a:rPr>
              <a:t>hyperplane</a:t>
            </a: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 (learned model)</a:t>
            </a:r>
          </a:p>
          <a:p>
            <a:pPr marL="342758" indent="-342758" defTabSz="456958" eaLnBrk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6"/>
              </a:buBlip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The classification function is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4564063" y="4586290"/>
            <a:ext cx="5048250" cy="2546351"/>
            <a:chOff x="2418" y="2588"/>
            <a:chExt cx="3124" cy="1455"/>
          </a:xfrm>
        </p:grpSpPr>
        <p:grpSp>
          <p:nvGrpSpPr>
            <p:cNvPr id="54283" name="Group 5"/>
            <p:cNvGrpSpPr>
              <a:grpSpLocks noChangeAspect="1"/>
            </p:cNvGrpSpPr>
            <p:nvPr/>
          </p:nvGrpSpPr>
          <p:grpSpPr bwMode="auto">
            <a:xfrm>
              <a:off x="2418" y="2972"/>
              <a:ext cx="1887" cy="974"/>
              <a:chOff x="746" y="2412"/>
              <a:chExt cx="2696" cy="1392"/>
            </a:xfrm>
          </p:grpSpPr>
          <p:sp>
            <p:nvSpPr>
              <p:cNvPr id="54303" name="Oval 6"/>
              <p:cNvSpPr>
                <a:spLocks noChangeAspect="1" noChangeArrowheads="1"/>
              </p:cNvSpPr>
              <p:nvPr/>
            </p:nvSpPr>
            <p:spPr bwMode="auto">
              <a:xfrm>
                <a:off x="2409" y="3564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4" name="Oval 7"/>
              <p:cNvSpPr>
                <a:spLocks noChangeAspect="1" noChangeArrowheads="1"/>
              </p:cNvSpPr>
              <p:nvPr/>
            </p:nvSpPr>
            <p:spPr bwMode="auto">
              <a:xfrm>
                <a:off x="1006" y="2412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5" name="Oval 8"/>
              <p:cNvSpPr>
                <a:spLocks noChangeAspect="1" noChangeArrowheads="1"/>
              </p:cNvSpPr>
              <p:nvPr/>
            </p:nvSpPr>
            <p:spPr bwMode="auto">
              <a:xfrm>
                <a:off x="2201" y="2508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6" name="Oval 9"/>
              <p:cNvSpPr>
                <a:spLocks noChangeAspect="1" noChangeArrowheads="1"/>
              </p:cNvSpPr>
              <p:nvPr/>
            </p:nvSpPr>
            <p:spPr bwMode="auto">
              <a:xfrm>
                <a:off x="1526" y="2412"/>
                <a:ext cx="259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7" name="Oval 10"/>
              <p:cNvSpPr>
                <a:spLocks noChangeAspect="1" noChangeArrowheads="1"/>
              </p:cNvSpPr>
              <p:nvPr/>
            </p:nvSpPr>
            <p:spPr bwMode="auto">
              <a:xfrm>
                <a:off x="1266" y="2652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8" name="Oval 11"/>
              <p:cNvSpPr>
                <a:spLocks noChangeAspect="1" noChangeArrowheads="1"/>
              </p:cNvSpPr>
              <p:nvPr/>
            </p:nvSpPr>
            <p:spPr bwMode="auto">
              <a:xfrm>
                <a:off x="746" y="2604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9" name="Oval 12"/>
              <p:cNvSpPr>
                <a:spLocks noChangeAspect="1" noChangeArrowheads="1"/>
              </p:cNvSpPr>
              <p:nvPr/>
            </p:nvSpPr>
            <p:spPr bwMode="auto">
              <a:xfrm>
                <a:off x="1526" y="2892"/>
                <a:ext cx="259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0" name="Oval 13"/>
              <p:cNvSpPr>
                <a:spLocks noChangeAspect="1" noChangeArrowheads="1"/>
              </p:cNvSpPr>
              <p:nvPr/>
            </p:nvSpPr>
            <p:spPr bwMode="auto">
              <a:xfrm>
                <a:off x="3182" y="3581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1" name="Oval 14"/>
              <p:cNvSpPr>
                <a:spLocks noChangeAspect="1" noChangeArrowheads="1"/>
              </p:cNvSpPr>
              <p:nvPr/>
            </p:nvSpPr>
            <p:spPr bwMode="auto">
              <a:xfrm>
                <a:off x="1941" y="2892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2" name="Oval 15"/>
              <p:cNvSpPr>
                <a:spLocks noChangeAspect="1" noChangeArrowheads="1"/>
              </p:cNvSpPr>
              <p:nvPr/>
            </p:nvSpPr>
            <p:spPr bwMode="auto">
              <a:xfrm>
                <a:off x="2253" y="3228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3" name="Oval 16"/>
              <p:cNvSpPr>
                <a:spLocks noChangeAspect="1" noChangeArrowheads="1"/>
              </p:cNvSpPr>
              <p:nvPr/>
            </p:nvSpPr>
            <p:spPr bwMode="auto">
              <a:xfrm>
                <a:off x="746" y="3036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4" name="Oval 17"/>
              <p:cNvSpPr>
                <a:spLocks noChangeAspect="1" noChangeArrowheads="1"/>
              </p:cNvSpPr>
              <p:nvPr/>
            </p:nvSpPr>
            <p:spPr bwMode="auto">
              <a:xfrm>
                <a:off x="1993" y="3516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5" name="Oval 18"/>
              <p:cNvSpPr>
                <a:spLocks noChangeAspect="1" noChangeArrowheads="1"/>
              </p:cNvSpPr>
              <p:nvPr/>
            </p:nvSpPr>
            <p:spPr bwMode="auto">
              <a:xfrm>
                <a:off x="1214" y="2988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6" name="Oval 19"/>
              <p:cNvSpPr>
                <a:spLocks noChangeAspect="1" noChangeArrowheads="1"/>
              </p:cNvSpPr>
              <p:nvPr/>
            </p:nvSpPr>
            <p:spPr bwMode="auto">
              <a:xfrm>
                <a:off x="1630" y="3180"/>
                <a:ext cx="259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7" name="Oval 20"/>
              <p:cNvSpPr>
                <a:spLocks noChangeAspect="1" noChangeArrowheads="1"/>
              </p:cNvSpPr>
              <p:nvPr/>
            </p:nvSpPr>
            <p:spPr bwMode="auto">
              <a:xfrm>
                <a:off x="1474" y="3612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8" name="Oval 21"/>
              <p:cNvSpPr>
                <a:spLocks noChangeAspect="1" noChangeArrowheads="1"/>
              </p:cNvSpPr>
              <p:nvPr/>
            </p:nvSpPr>
            <p:spPr bwMode="auto">
              <a:xfrm>
                <a:off x="1058" y="3420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19" name="Oval 22"/>
              <p:cNvSpPr>
                <a:spLocks noChangeAspect="1" noChangeArrowheads="1"/>
              </p:cNvSpPr>
              <p:nvPr/>
            </p:nvSpPr>
            <p:spPr bwMode="auto">
              <a:xfrm>
                <a:off x="1734" y="2652"/>
                <a:ext cx="259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54284" name="Line 23"/>
            <p:cNvSpPr>
              <a:spLocks noChangeAspect="1" noChangeShapeType="1"/>
            </p:cNvSpPr>
            <p:nvPr/>
          </p:nvSpPr>
          <p:spPr bwMode="auto">
            <a:xfrm>
              <a:off x="3529" y="2632"/>
              <a:ext cx="1237" cy="14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4285" name="Group 24"/>
            <p:cNvGrpSpPr>
              <a:grpSpLocks noChangeAspect="1"/>
            </p:cNvGrpSpPr>
            <p:nvPr/>
          </p:nvGrpSpPr>
          <p:grpSpPr bwMode="auto">
            <a:xfrm>
              <a:off x="3952" y="2588"/>
              <a:ext cx="1590" cy="1109"/>
              <a:chOff x="3360" y="1788"/>
              <a:chExt cx="2272" cy="1584"/>
            </a:xfrm>
          </p:grpSpPr>
          <p:sp>
            <p:nvSpPr>
              <p:cNvPr id="54286" name="Oval 25"/>
              <p:cNvSpPr>
                <a:spLocks noChangeAspect="1" noChangeArrowheads="1"/>
              </p:cNvSpPr>
              <p:nvPr/>
            </p:nvSpPr>
            <p:spPr bwMode="auto">
              <a:xfrm>
                <a:off x="4073" y="2076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87" name="Oval 26"/>
              <p:cNvSpPr>
                <a:spLocks noChangeAspect="1" noChangeArrowheads="1"/>
              </p:cNvSpPr>
              <p:nvPr/>
            </p:nvSpPr>
            <p:spPr bwMode="auto">
              <a:xfrm>
                <a:off x="4437" y="2364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88" name="Oval 27"/>
              <p:cNvSpPr>
                <a:spLocks noChangeAspect="1" noChangeArrowheads="1"/>
              </p:cNvSpPr>
              <p:nvPr/>
            </p:nvSpPr>
            <p:spPr bwMode="auto">
              <a:xfrm>
                <a:off x="3969" y="2412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89" name="Oval 28"/>
              <p:cNvSpPr>
                <a:spLocks noChangeAspect="1" noChangeArrowheads="1"/>
              </p:cNvSpPr>
              <p:nvPr/>
            </p:nvSpPr>
            <p:spPr bwMode="auto">
              <a:xfrm>
                <a:off x="4645" y="2556"/>
                <a:ext cx="259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0" name="Oval 29"/>
              <p:cNvSpPr>
                <a:spLocks noChangeAspect="1" noChangeArrowheads="1"/>
              </p:cNvSpPr>
              <p:nvPr/>
            </p:nvSpPr>
            <p:spPr bwMode="auto">
              <a:xfrm>
                <a:off x="4956" y="2844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1" name="Oval 30"/>
              <p:cNvSpPr>
                <a:spLocks noChangeAspect="1" noChangeArrowheads="1"/>
              </p:cNvSpPr>
              <p:nvPr/>
            </p:nvSpPr>
            <p:spPr bwMode="auto">
              <a:xfrm>
                <a:off x="4333" y="2748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2" name="Oval 31"/>
              <p:cNvSpPr>
                <a:spLocks noChangeAspect="1" noChangeArrowheads="1"/>
              </p:cNvSpPr>
              <p:nvPr/>
            </p:nvSpPr>
            <p:spPr bwMode="auto">
              <a:xfrm>
                <a:off x="4593" y="2988"/>
                <a:ext cx="259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3" name="Oval 32"/>
              <p:cNvSpPr>
                <a:spLocks noChangeAspect="1" noChangeArrowheads="1"/>
              </p:cNvSpPr>
              <p:nvPr/>
            </p:nvSpPr>
            <p:spPr bwMode="auto">
              <a:xfrm>
                <a:off x="4125" y="2988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4" name="Oval 33"/>
              <p:cNvSpPr>
                <a:spLocks noChangeAspect="1" noChangeArrowheads="1"/>
              </p:cNvSpPr>
              <p:nvPr/>
            </p:nvSpPr>
            <p:spPr bwMode="auto">
              <a:xfrm>
                <a:off x="3360" y="2108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5" name="Oval 34"/>
              <p:cNvSpPr>
                <a:spLocks noChangeAspect="1" noChangeArrowheads="1"/>
              </p:cNvSpPr>
              <p:nvPr/>
            </p:nvSpPr>
            <p:spPr bwMode="auto">
              <a:xfrm>
                <a:off x="5060" y="3180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6" name="Oval 35"/>
              <p:cNvSpPr>
                <a:spLocks noChangeAspect="1" noChangeArrowheads="1"/>
              </p:cNvSpPr>
              <p:nvPr/>
            </p:nvSpPr>
            <p:spPr bwMode="auto">
              <a:xfrm>
                <a:off x="5372" y="2796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7" name="Oval 36"/>
              <p:cNvSpPr>
                <a:spLocks noChangeAspect="1" noChangeArrowheads="1"/>
              </p:cNvSpPr>
              <p:nvPr/>
            </p:nvSpPr>
            <p:spPr bwMode="auto">
              <a:xfrm>
                <a:off x="5164" y="2604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8" name="Oval 37"/>
              <p:cNvSpPr>
                <a:spLocks noChangeAspect="1" noChangeArrowheads="1"/>
              </p:cNvSpPr>
              <p:nvPr/>
            </p:nvSpPr>
            <p:spPr bwMode="auto">
              <a:xfrm>
                <a:off x="5320" y="2268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299" name="Oval 38"/>
              <p:cNvSpPr>
                <a:spLocks noChangeAspect="1" noChangeArrowheads="1"/>
              </p:cNvSpPr>
              <p:nvPr/>
            </p:nvSpPr>
            <p:spPr bwMode="auto">
              <a:xfrm>
                <a:off x="4904" y="2028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0" name="Oval 39"/>
              <p:cNvSpPr>
                <a:spLocks noChangeAspect="1" noChangeArrowheads="1"/>
              </p:cNvSpPr>
              <p:nvPr/>
            </p:nvSpPr>
            <p:spPr bwMode="auto">
              <a:xfrm>
                <a:off x="5008" y="2316"/>
                <a:ext cx="260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1" name="Oval 40"/>
              <p:cNvSpPr>
                <a:spLocks noChangeAspect="1" noChangeArrowheads="1"/>
              </p:cNvSpPr>
              <p:nvPr/>
            </p:nvSpPr>
            <p:spPr bwMode="auto">
              <a:xfrm>
                <a:off x="4541" y="1980"/>
                <a:ext cx="259" cy="19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54302" name="Oval 41"/>
              <p:cNvSpPr>
                <a:spLocks noChangeAspect="1" noChangeArrowheads="1"/>
              </p:cNvSpPr>
              <p:nvPr/>
            </p:nvSpPr>
            <p:spPr bwMode="auto">
              <a:xfrm>
                <a:off x="4281" y="1788"/>
                <a:ext cx="260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1004472" eaLnBrk="0">
                  <a:spcBef>
                    <a:spcPct val="100000"/>
                  </a:spcBef>
                  <a:buFontTx/>
                  <a:buChar char="•"/>
                </a:pPr>
                <a:endParaRPr lang="en-US" sz="310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graphicFrame>
        <p:nvGraphicFramePr>
          <p:cNvPr id="5939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26183"/>
              </p:ext>
            </p:extLst>
          </p:nvPr>
        </p:nvGraphicFramePr>
        <p:xfrm>
          <a:off x="871989" y="2698751"/>
          <a:ext cx="3349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87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989" y="2698751"/>
                        <a:ext cx="3349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36877"/>
              </p:ext>
            </p:extLst>
          </p:nvPr>
        </p:nvGraphicFramePr>
        <p:xfrm>
          <a:off x="864967" y="3370605"/>
          <a:ext cx="4032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88" name="Equation" r:id="rId9" imgW="152400" imgH="177800" progId="Equation.3">
                  <p:embed/>
                </p:oleObj>
              </mc:Choice>
              <mc:Fallback>
                <p:oleObj name="Equation" r:id="rId9" imgW="1524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967" y="3370605"/>
                        <a:ext cx="4032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272416"/>
              </p:ext>
            </p:extLst>
          </p:nvPr>
        </p:nvGraphicFramePr>
        <p:xfrm>
          <a:off x="920750" y="4643437"/>
          <a:ext cx="2813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89" name="Equation" r:id="rId11" imgW="1130300" imgH="203200" progId="Equation.3">
                  <p:embed/>
                </p:oleObj>
              </mc:Choice>
              <mc:Fallback>
                <p:oleObj name="Equation" r:id="rId11" imgW="11303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4643437"/>
                        <a:ext cx="28130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87350" y="5413366"/>
            <a:ext cx="3914775" cy="1246165"/>
            <a:chOff x="78755" y="4999938"/>
            <a:chExt cx="3079088" cy="1129878"/>
          </a:xfrm>
        </p:grpSpPr>
        <p:graphicFrame>
          <p:nvGraphicFramePr>
            <p:cNvPr id="54281" name="Object 2"/>
            <p:cNvGraphicFramePr>
              <a:graphicFrameLocks noChangeAspect="1"/>
            </p:cNvGraphicFramePr>
            <p:nvPr/>
          </p:nvGraphicFramePr>
          <p:xfrm>
            <a:off x="2075006" y="5729766"/>
            <a:ext cx="1082837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490" name="Equation" r:id="rId13" imgW="609600" imgH="177800" progId="Equation.3">
                    <p:embed/>
                  </p:oleObj>
                </mc:Choice>
                <mc:Fallback>
                  <p:oleObj name="Equation" r:id="rId13" imgW="609600" imgH="1778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5006" y="5729766"/>
                          <a:ext cx="1082837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2" name="TextBox 2"/>
            <p:cNvSpPr txBox="1">
              <a:spLocks noChangeArrowheads="1"/>
            </p:cNvSpPr>
            <p:nvPr/>
          </p:nvSpPr>
          <p:spPr bwMode="auto">
            <a:xfrm>
              <a:off x="78755" y="4999938"/>
              <a:ext cx="2323997" cy="1088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06475" eaLnBrk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06475" eaLnBrk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06475" eaLnBrk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06475" eaLnBrk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06475" eaLnBrk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>
                  <a:solidFill>
                    <a:srgbClr val="000000"/>
                  </a:solidFill>
                </a:rPr>
                <a:t>Note that the hyperplane classifier is just:</a:t>
              </a:r>
            </a:p>
          </p:txBody>
        </p:sp>
      </p:grp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main idea of the kernel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6" name="Picture 5" descr="Screen Shot 2016-05-05 at 08.58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" y="1570037"/>
            <a:ext cx="10080625" cy="51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2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ChangeArrowheads="1"/>
          </p:cNvSpPr>
          <p:nvPr/>
        </p:nvSpPr>
        <p:spPr bwMode="auto">
          <a:xfrm>
            <a:off x="815975" y="1277941"/>
            <a:ext cx="8963025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8" tIns="50371" rIns="100738" bIns="50371"/>
          <a:lstStyle/>
          <a:p>
            <a:pPr marL="815637" lvl="1" indent="-312610" defTabSz="1004472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</a:pPr>
            <a:endParaRPr lang="en-US" sz="22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665162" y="1109663"/>
            <a:ext cx="9155113" cy="562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8" tIns="50371" rIns="100738" bIns="50371"/>
          <a:lstStyle/>
          <a:p>
            <a:pPr marL="376081" indent="-376081" defTabSz="1004472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</a:pPr>
            <a:r>
              <a:rPr lang="en-US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</a:p>
        </p:txBody>
      </p:sp>
      <p:sp>
        <p:nvSpPr>
          <p:cNvPr id="1323015" name="Rectangle 7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>
                <a:solidFill>
                  <a:schemeClr val="tx1"/>
                </a:solidFill>
              </a:rPr>
              <a:t>The Kernel Trick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5913" y="1287467"/>
            <a:ext cx="9982200" cy="5384800"/>
          </a:xfrm>
          <a:noFill/>
          <a:ln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01" tIns="45701" rIns="91401" bIns="45701" numCol="1" anchor="t" anchorCtr="0" compatLnSpc="1">
            <a:prstTxWarp prst="textNoShape">
              <a:avLst/>
            </a:prstTxWarp>
          </a:bodyPr>
          <a:lstStyle/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7196"/>
              </a:spcAft>
              <a:buSzPct val="65000"/>
              <a:buBlip>
                <a:blip r:embed="rId4"/>
              </a:buBlip>
            </a:pPr>
            <a:r>
              <a:rPr lang="en-US" sz="2800" kern="1200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Kernel Machines (e.g., SVMs or perceptron) are such that</a:t>
            </a:r>
          </a:p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10796"/>
              </a:spcAft>
              <a:buSzPct val="65000"/>
              <a:buBlip>
                <a:blip r:embed="rId4"/>
              </a:buBlip>
            </a:pPr>
            <a:r>
              <a:rPr lang="en-US" sz="2800" kern="1200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Hence the classification function results:</a:t>
            </a:r>
          </a:p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4"/>
              </a:buBlip>
            </a:pPr>
            <a:r>
              <a:rPr lang="en-US" sz="2800" kern="1200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Note that data only appears in the scalar product</a:t>
            </a:r>
          </a:p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4"/>
              </a:buBlip>
            </a:pPr>
            <a:r>
              <a:rPr lang="en-US" sz="2800" kern="1200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We can use the function k in place of the scalar product</a:t>
            </a:r>
          </a:p>
        </p:txBody>
      </p:sp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3827463" y="1870080"/>
          <a:ext cx="24447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29" name="Equation" r:id="rId5" imgW="939800" imgH="368300" progId="Equation.3">
                  <p:embed/>
                </p:oleObj>
              </mc:Choice>
              <mc:Fallback>
                <p:oleObj name="Equation" r:id="rId5" imgW="9398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1870080"/>
                        <a:ext cx="24447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1916112" y="3475038"/>
          <a:ext cx="587216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0" name="Equation" r:id="rId7" imgW="2362200" imgH="508000" progId="Equation.3">
                  <p:embed/>
                </p:oleObj>
              </mc:Choice>
              <mc:Fallback>
                <p:oleObj name="Equation" r:id="rId7" imgW="23622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2" y="3475038"/>
                        <a:ext cx="5872163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902614"/>
              </p:ext>
            </p:extLst>
          </p:nvPr>
        </p:nvGraphicFramePr>
        <p:xfrm>
          <a:off x="393700" y="6059492"/>
          <a:ext cx="48514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1" name="Equation" r:id="rId9" imgW="1803400" imgH="482600" progId="Equation.3">
                  <p:embed/>
                </p:oleObj>
              </mc:Choice>
              <mc:Fallback>
                <p:oleObj name="Equation" r:id="rId9" imgW="18034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6059492"/>
                        <a:ext cx="48514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268917" y="6062663"/>
          <a:ext cx="444182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2" name="Equation" r:id="rId11" imgW="1651000" imgH="482600" progId="Equation.3">
                  <p:embed/>
                </p:oleObj>
              </mc:Choice>
              <mc:Fallback>
                <p:oleObj name="Equation" r:id="rId11" imgW="16510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7" y="6062663"/>
                        <a:ext cx="4441825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ChangeArrowheads="1"/>
          </p:cNvSpPr>
          <p:nvPr/>
        </p:nvSpPr>
        <p:spPr bwMode="auto">
          <a:xfrm>
            <a:off x="815975" y="1277941"/>
            <a:ext cx="8963025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8" tIns="50371" rIns="100738" bIns="50371"/>
          <a:lstStyle/>
          <a:p>
            <a:pPr marL="815637" lvl="1" indent="-312610" defTabSz="1004472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</a:pPr>
            <a:endParaRPr lang="en-US" sz="22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665162" y="1109663"/>
            <a:ext cx="9155113" cy="562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8" tIns="50371" rIns="100738" bIns="50371"/>
          <a:lstStyle/>
          <a:p>
            <a:pPr marL="376081" indent="-376081" defTabSz="1004472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</a:pPr>
            <a:r>
              <a:rPr lang="en-US" sz="26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</a:p>
        </p:txBody>
      </p:sp>
      <p:sp>
        <p:nvSpPr>
          <p:cNvPr id="1323015" name="Rectangle 7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>
                <a:solidFill>
                  <a:schemeClr val="tx1"/>
                </a:solidFill>
              </a:rPr>
              <a:t>The Kernel Trick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5913" y="1287467"/>
            <a:ext cx="9982200" cy="5384800"/>
          </a:xfrm>
          <a:noFill/>
          <a:ln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01" tIns="45701" rIns="91401" bIns="45701" numCol="1" anchor="t" anchorCtr="0" compatLnSpc="1">
            <a:prstTxWarp prst="textNoShape">
              <a:avLst/>
            </a:prstTxWarp>
          </a:bodyPr>
          <a:lstStyle/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7196"/>
              </a:spcAft>
              <a:buSzPct val="65000"/>
              <a:buBlip>
                <a:blip r:embed="rId4"/>
              </a:buBlip>
            </a:pPr>
            <a:r>
              <a:rPr lang="en-US" sz="2800" kern="1200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Kernel Machines (e.g., SVMs or perceptron) are such that</a:t>
            </a:r>
          </a:p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10796"/>
              </a:spcAft>
              <a:buSzPct val="65000"/>
              <a:buBlip>
                <a:blip r:embed="rId4"/>
              </a:buBlip>
            </a:pPr>
            <a:r>
              <a:rPr lang="en-US" sz="2800" kern="1200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Hence the classification function results</a:t>
            </a:r>
            <a:r>
              <a:rPr lang="en-US" sz="2800" kern="1200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:</a:t>
            </a:r>
          </a:p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4"/>
              </a:buBlip>
            </a:pPr>
            <a:r>
              <a:rPr lang="en-US" sz="2800" kern="1200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Note that data only appears in the scalar product</a:t>
            </a:r>
          </a:p>
          <a:p>
            <a:pPr marL="342758" indent="-342758" defTabSz="456958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SzPct val="65000"/>
              <a:buBlip>
                <a:blip r:embed="rId4"/>
              </a:buBlip>
            </a:pPr>
            <a:r>
              <a:rPr lang="en-US" sz="2800" kern="1200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We can use the function k in place of the scalar product</a:t>
            </a:r>
            <a:endParaRPr lang="en-US" sz="2800" kern="12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3827463" y="1870080"/>
          <a:ext cx="24447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24" name="Equation" r:id="rId5" imgW="939800" imgH="368300" progId="Equation.3">
                  <p:embed/>
                </p:oleObj>
              </mc:Choice>
              <mc:Fallback>
                <p:oleObj name="Equation" r:id="rId5" imgW="939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1870080"/>
                        <a:ext cx="24447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1916112" y="3475038"/>
          <a:ext cx="587216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25" name="Equation" r:id="rId7" imgW="2362200" imgH="508000" progId="Equation.3">
                  <p:embed/>
                </p:oleObj>
              </mc:Choice>
              <mc:Fallback>
                <p:oleObj name="Equation" r:id="rId7" imgW="23622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2" y="3475038"/>
                        <a:ext cx="5872163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966503"/>
              </p:ext>
            </p:extLst>
          </p:nvPr>
        </p:nvGraphicFramePr>
        <p:xfrm>
          <a:off x="393700" y="6059492"/>
          <a:ext cx="48514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26" name="Equation" r:id="rId9" imgW="1803400" imgH="482600" progId="Equation.3">
                  <p:embed/>
                </p:oleObj>
              </mc:Choice>
              <mc:Fallback>
                <p:oleObj name="Equation" r:id="rId9" imgW="1803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6059492"/>
                        <a:ext cx="48514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2624589" y="6443663"/>
            <a:ext cx="1371600" cy="609600"/>
          </a:xfrm>
          <a:prstGeom prst="roundRect">
            <a:avLst>
              <a:gd name="adj" fmla="val 16667"/>
            </a:avLst>
          </a:prstGeom>
          <a:solidFill>
            <a:srgbClr val="00B8FF">
              <a:alpha val="2509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389" tIns="45696" rIns="91389" bIns="45696"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268917" y="6062663"/>
          <a:ext cx="444182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27" name="Equation" r:id="rId11" imgW="1651000" imgH="482600" progId="Equation.3">
                  <p:embed/>
                </p:oleObj>
              </mc:Choice>
              <mc:Fallback>
                <p:oleObj name="Equation" r:id="rId11" imgW="1651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7" y="6062663"/>
                        <a:ext cx="4441825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7478713" y="6443663"/>
            <a:ext cx="1371600" cy="609600"/>
          </a:xfrm>
          <a:prstGeom prst="roundRect">
            <a:avLst>
              <a:gd name="adj" fmla="val 16667"/>
            </a:avLst>
          </a:prstGeom>
          <a:solidFill>
            <a:srgbClr val="FF0000">
              <a:alpha val="2509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389" tIns="45696" rIns="91389" bIns="45696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954592" y="2655888"/>
            <a:ext cx="5502275" cy="4506912"/>
            <a:chOff x="2768432" y="2138232"/>
            <a:chExt cx="5406157" cy="4087812"/>
          </a:xfrm>
        </p:grpSpPr>
        <p:sp>
          <p:nvSpPr>
            <p:cNvPr id="5" name="Oval 4"/>
            <p:cNvSpPr/>
            <p:nvPr/>
          </p:nvSpPr>
          <p:spPr bwMode="auto">
            <a:xfrm>
              <a:off x="2988227" y="2138232"/>
              <a:ext cx="5186362" cy="4087812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95250"/>
            </a:sp3d>
          </p:spPr>
          <p:txBody>
            <a:bodyPr anchor="ctr"/>
            <a:lstStyle/>
            <a:p>
              <a:pPr defTabSz="961917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200" kern="0">
                <a:solidFill>
                  <a:sysClr val="window" lastClr="FFFFFF"/>
                </a:solidFill>
                <a:latin typeface="Cambria"/>
              </a:endParaRPr>
            </a:p>
          </p:txBody>
        </p:sp>
        <p:pic>
          <p:nvPicPr>
            <p:cNvPr id="61464" name="Picture 5" descr="disc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432" y="2167034"/>
              <a:ext cx="5219700" cy="405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-403225" y="2619375"/>
            <a:ext cx="5280025" cy="4457700"/>
            <a:chOff x="505248" y="2104705"/>
            <a:chExt cx="5186363" cy="4043779"/>
          </a:xfrm>
        </p:grpSpPr>
        <p:sp>
          <p:nvSpPr>
            <p:cNvPr id="8" name="Oval 7"/>
            <p:cNvSpPr/>
            <p:nvPr/>
          </p:nvSpPr>
          <p:spPr bwMode="auto">
            <a:xfrm>
              <a:off x="505248" y="2167034"/>
              <a:ext cx="5186363" cy="3981450"/>
            </a:xfrm>
            <a:prstGeom prst="ellipse">
              <a:avLst/>
            </a:prstGeom>
            <a:solidFill>
              <a:srgbClr val="C0504D">
                <a:alpha val="58000"/>
              </a:srgb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95250"/>
            </a:sp3d>
          </p:spPr>
          <p:txBody>
            <a:bodyPr anchor="ctr"/>
            <a:lstStyle/>
            <a:p>
              <a:pPr defTabSz="961917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2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1460" name="Picture 8" descr="disc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11" y="2104705"/>
              <a:ext cx="4965700" cy="372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" name="Striped Right Arrow 44"/>
          <p:cNvSpPr/>
          <p:nvPr/>
        </p:nvSpPr>
        <p:spPr bwMode="auto">
          <a:xfrm rot="5400000">
            <a:off x="4090681" y="2034942"/>
            <a:ext cx="1720601" cy="493453"/>
          </a:xfrm>
          <a:prstGeom prst="stripedRightArrow">
            <a:avLst/>
          </a:prstGeom>
          <a:solidFill>
            <a:srgbClr val="9B6779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6180" tIns="48091" rIns="96180" bIns="48091"/>
          <a:lstStyle/>
          <a:p>
            <a:pPr algn="ctr" defTabSz="961917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grpSp>
        <p:nvGrpSpPr>
          <p:cNvPr id="83" name="Group 19"/>
          <p:cNvGrpSpPr>
            <a:grpSpLocks/>
          </p:cNvGrpSpPr>
          <p:nvPr/>
        </p:nvGrpSpPr>
        <p:grpSpPr bwMode="auto">
          <a:xfrm>
            <a:off x="223014" y="535482"/>
            <a:ext cx="1740435" cy="2040412"/>
            <a:chOff x="3411898" y="2595563"/>
            <a:chExt cx="2084759" cy="2254254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84" name="Text Box 3"/>
            <p:cNvSpPr txBox="1">
              <a:spLocks noChangeArrowheads="1"/>
            </p:cNvSpPr>
            <p:nvPr/>
          </p:nvSpPr>
          <p:spPr bwMode="auto">
            <a:xfrm>
              <a:off x="4400550" y="3305175"/>
              <a:ext cx="627063" cy="3476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>
                  <a:solidFill>
                    <a:srgbClr val="000000"/>
                  </a:solidFill>
                  <a:latin typeface="Times New Roman" charset="0"/>
                </a:rPr>
                <a:t>NP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5" name="Text Box 4"/>
            <p:cNvSpPr txBox="1">
              <a:spLocks noChangeArrowheads="1"/>
            </p:cNvSpPr>
            <p:nvPr/>
          </p:nvSpPr>
          <p:spPr bwMode="auto">
            <a:xfrm>
              <a:off x="4152900" y="3844927"/>
              <a:ext cx="434975" cy="3476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D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4730752" y="3857629"/>
              <a:ext cx="600075" cy="3476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 err="1">
                  <a:solidFill>
                    <a:srgbClr val="000000"/>
                  </a:solidFill>
                  <a:latin typeface="Times New Roman" charset="0"/>
                </a:rPr>
                <a:t>N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7" name="Line 6"/>
            <p:cNvSpPr>
              <a:spLocks noChangeShapeType="1"/>
            </p:cNvSpPr>
            <p:nvPr/>
          </p:nvSpPr>
          <p:spPr bwMode="auto">
            <a:xfrm flipV="1">
              <a:off x="4405315" y="3627442"/>
              <a:ext cx="109537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88" name="Line 7"/>
            <p:cNvSpPr>
              <a:spLocks noChangeShapeType="1"/>
            </p:cNvSpPr>
            <p:nvPr/>
          </p:nvSpPr>
          <p:spPr bwMode="auto">
            <a:xfrm>
              <a:off x="4757740" y="3640141"/>
              <a:ext cx="109537" cy="257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4349752" y="2595563"/>
              <a:ext cx="600075" cy="3492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VP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0" name="Line 9"/>
            <p:cNvSpPr>
              <a:spLocks noChangeShapeType="1"/>
            </p:cNvSpPr>
            <p:nvPr/>
          </p:nvSpPr>
          <p:spPr bwMode="auto">
            <a:xfrm flipH="1">
              <a:off x="3736975" y="2892425"/>
              <a:ext cx="681038" cy="400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1" name="Text Box 10"/>
            <p:cNvSpPr txBox="1">
              <a:spLocks noChangeArrowheads="1"/>
            </p:cNvSpPr>
            <p:nvPr/>
          </p:nvSpPr>
          <p:spPr bwMode="auto">
            <a:xfrm>
              <a:off x="3449640" y="3267075"/>
              <a:ext cx="450850" cy="34607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>
              <a:off x="3647493" y="3587754"/>
              <a:ext cx="1588" cy="3095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3" name="Text Box 12"/>
            <p:cNvSpPr txBox="1">
              <a:spLocks noChangeArrowheads="1"/>
            </p:cNvSpPr>
            <p:nvPr/>
          </p:nvSpPr>
          <p:spPr bwMode="auto">
            <a:xfrm>
              <a:off x="3411898" y="3884613"/>
              <a:ext cx="486077" cy="373062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hit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4594225" y="2982913"/>
              <a:ext cx="0" cy="322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>
              <a:off x="4323766" y="4179888"/>
              <a:ext cx="0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6" name="Text Box 15"/>
            <p:cNvSpPr txBox="1">
              <a:spLocks noChangeArrowheads="1"/>
            </p:cNvSpPr>
            <p:nvPr/>
          </p:nvSpPr>
          <p:spPr bwMode="auto">
            <a:xfrm>
              <a:off x="4155785" y="4462463"/>
              <a:ext cx="449264" cy="347662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a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7" name="Line 16"/>
            <p:cNvSpPr>
              <a:spLocks noChangeShapeType="1"/>
            </p:cNvSpPr>
            <p:nvPr/>
          </p:nvSpPr>
          <p:spPr bwMode="auto">
            <a:xfrm>
              <a:off x="4886325" y="4179888"/>
              <a:ext cx="1588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8" name="Text Box 17"/>
            <p:cNvSpPr txBox="1">
              <a:spLocks noChangeArrowheads="1"/>
            </p:cNvSpPr>
            <p:nvPr/>
          </p:nvSpPr>
          <p:spPr bwMode="auto">
            <a:xfrm>
              <a:off x="4386755" y="4476754"/>
              <a:ext cx="1109902" cy="3730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it-IT" baseline="0" dirty="0" err="1">
                  <a:solidFill>
                    <a:srgbClr val="000000"/>
                  </a:solidFill>
                  <a:latin typeface="Times New Roman" charset="0"/>
                </a:rPr>
                <a:t>phosphor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8372347" y="479480"/>
            <a:ext cx="1740434" cy="2040412"/>
            <a:chOff x="3411898" y="2595563"/>
            <a:chExt cx="2084759" cy="2254254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4400550" y="3305175"/>
              <a:ext cx="6270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NP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1" name="Text Box 4"/>
            <p:cNvSpPr txBox="1">
              <a:spLocks noChangeArrowheads="1"/>
            </p:cNvSpPr>
            <p:nvPr/>
          </p:nvSpPr>
          <p:spPr bwMode="auto">
            <a:xfrm>
              <a:off x="4152900" y="3844927"/>
              <a:ext cx="43497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D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4730752" y="3857629"/>
              <a:ext cx="60007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N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3" name="Line 6"/>
            <p:cNvSpPr>
              <a:spLocks noChangeShapeType="1"/>
            </p:cNvSpPr>
            <p:nvPr/>
          </p:nvSpPr>
          <p:spPr bwMode="auto">
            <a:xfrm flipV="1">
              <a:off x="4405315" y="3627442"/>
              <a:ext cx="109537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4" name="Line 7"/>
            <p:cNvSpPr>
              <a:spLocks noChangeShapeType="1"/>
            </p:cNvSpPr>
            <p:nvPr/>
          </p:nvSpPr>
          <p:spPr bwMode="auto">
            <a:xfrm>
              <a:off x="4757740" y="3640141"/>
              <a:ext cx="109537" cy="257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5" name="Text Box 8"/>
            <p:cNvSpPr txBox="1">
              <a:spLocks noChangeArrowheads="1"/>
            </p:cNvSpPr>
            <p:nvPr/>
          </p:nvSpPr>
          <p:spPr bwMode="auto">
            <a:xfrm>
              <a:off x="4349752" y="2595563"/>
              <a:ext cx="600075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VP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6" name="Line 9"/>
            <p:cNvSpPr>
              <a:spLocks noChangeShapeType="1"/>
            </p:cNvSpPr>
            <p:nvPr/>
          </p:nvSpPr>
          <p:spPr bwMode="auto">
            <a:xfrm flipH="1">
              <a:off x="3736975" y="2892425"/>
              <a:ext cx="681038" cy="400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7" name="Text Box 10"/>
            <p:cNvSpPr txBox="1">
              <a:spLocks noChangeArrowheads="1"/>
            </p:cNvSpPr>
            <p:nvPr/>
          </p:nvSpPr>
          <p:spPr bwMode="auto">
            <a:xfrm>
              <a:off x="3449640" y="3267075"/>
              <a:ext cx="450850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8" name="Line 11"/>
            <p:cNvSpPr>
              <a:spLocks noChangeShapeType="1"/>
            </p:cNvSpPr>
            <p:nvPr/>
          </p:nvSpPr>
          <p:spPr bwMode="auto">
            <a:xfrm>
              <a:off x="3647493" y="3587754"/>
              <a:ext cx="1588" cy="3095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9" name="Text Box 12"/>
            <p:cNvSpPr txBox="1">
              <a:spLocks noChangeArrowheads="1"/>
            </p:cNvSpPr>
            <p:nvPr/>
          </p:nvSpPr>
          <p:spPr bwMode="auto">
            <a:xfrm>
              <a:off x="3411898" y="3884613"/>
              <a:ext cx="486077" cy="37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>
                  <a:solidFill>
                    <a:srgbClr val="000000"/>
                  </a:solidFill>
                  <a:latin typeface="Times New Roman" charset="0"/>
                </a:rPr>
                <a:t>hit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>
              <a:off x="4594225" y="2982913"/>
              <a:ext cx="0" cy="322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11" name="Line 14"/>
            <p:cNvSpPr>
              <a:spLocks noChangeShapeType="1"/>
            </p:cNvSpPr>
            <p:nvPr/>
          </p:nvSpPr>
          <p:spPr bwMode="auto">
            <a:xfrm>
              <a:off x="4323766" y="4179888"/>
              <a:ext cx="0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12" name="Text Box 15"/>
            <p:cNvSpPr txBox="1">
              <a:spLocks noChangeArrowheads="1"/>
            </p:cNvSpPr>
            <p:nvPr/>
          </p:nvSpPr>
          <p:spPr bwMode="auto">
            <a:xfrm>
              <a:off x="4155785" y="4462463"/>
              <a:ext cx="449264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a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3" name="Line 16"/>
            <p:cNvSpPr>
              <a:spLocks noChangeShapeType="1"/>
            </p:cNvSpPr>
            <p:nvPr/>
          </p:nvSpPr>
          <p:spPr bwMode="auto">
            <a:xfrm>
              <a:off x="4886325" y="4179888"/>
              <a:ext cx="1588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14" name="Text Box 17"/>
            <p:cNvSpPr txBox="1">
              <a:spLocks noChangeArrowheads="1"/>
            </p:cNvSpPr>
            <p:nvPr/>
          </p:nvSpPr>
          <p:spPr bwMode="auto">
            <a:xfrm>
              <a:off x="4386755" y="4476754"/>
              <a:ext cx="1109902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 surface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115" name="Bent-Up Arrow 114"/>
          <p:cNvSpPr/>
          <p:nvPr/>
        </p:nvSpPr>
        <p:spPr bwMode="auto">
          <a:xfrm flipV="1">
            <a:off x="1784825" y="1462577"/>
            <a:ext cx="887587" cy="856650"/>
          </a:xfrm>
          <a:prstGeom prst="bentUpArrow">
            <a:avLst/>
          </a:prstGeom>
          <a:solidFill>
            <a:srgbClr val="CD797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 w="82550"/>
          </a:sp3d>
        </p:spPr>
        <p:txBody>
          <a:bodyPr lIns="96180" tIns="48091" rIns="96180" bIns="48091"/>
          <a:lstStyle/>
          <a:p>
            <a:pPr algn="ctr" defTabSz="961806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116" name="Bent-Up Arrow 115"/>
          <p:cNvSpPr/>
          <p:nvPr/>
        </p:nvSpPr>
        <p:spPr bwMode="auto">
          <a:xfrm flipH="1" flipV="1">
            <a:off x="7196317" y="1473861"/>
            <a:ext cx="936599" cy="856650"/>
          </a:xfrm>
          <a:prstGeom prst="bentUpArrow">
            <a:avLst/>
          </a:prstGeom>
          <a:solidFill>
            <a:srgbClr val="5291E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 w="82550"/>
          </a:sp3d>
        </p:spPr>
        <p:txBody>
          <a:bodyPr lIns="96180" tIns="48091" rIns="96180" bIns="48091"/>
          <a:lstStyle/>
          <a:p>
            <a:pPr algn="ctr" defTabSz="961806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117" name="Title 1"/>
          <p:cNvSpPr>
            <a:spLocks noGrp="1"/>
          </p:cNvSpPr>
          <p:nvPr>
            <p:ph type="title"/>
          </p:nvPr>
        </p:nvSpPr>
        <p:spPr>
          <a:xfrm>
            <a:off x="2493651" y="548367"/>
            <a:ext cx="5064369" cy="705220"/>
          </a:xfrm>
          <a:solidFill>
            <a:srgbClr val="5291E0">
              <a:alpha val="40000"/>
            </a:srgbClr>
          </a:solidFill>
          <a:ln>
            <a:solidFill>
              <a:schemeClr val="tx1"/>
            </a:solidFill>
          </a:ln>
          <a:effectLst>
            <a:outerShdw blurRad="63500" dist="38100" dir="2700000" algn="tl" rotWithShape="0">
              <a:schemeClr val="bg2">
                <a:alpha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95250"/>
          </a:sp3d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Tree </a:t>
            </a:r>
            <a:r>
              <a:rPr lang="en-US" dirty="0" smtClean="0"/>
              <a:t>Kernel Similarity</a:t>
            </a:r>
            <a:endParaRPr lang="en-US" dirty="0"/>
          </a:p>
        </p:txBody>
      </p:sp>
      <p:sp>
        <p:nvSpPr>
          <p:cNvPr id="46" name="Slide Number Placeholder 5"/>
          <p:cNvSpPr txBox="1">
            <a:spLocks/>
          </p:cNvSpPr>
          <p:nvPr/>
        </p:nvSpPr>
        <p:spPr bwMode="auto">
          <a:xfrm>
            <a:off x="9107487" y="71151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14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363" indent="-28416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1413" indent="-22701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8613" indent="-22701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5813" indent="-22701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456958">
              <a:tabLst>
                <a:tab pos="723517" algn="l"/>
              </a:tabLst>
              <a:defRPr/>
            </a:pPr>
            <a:fld id="{D94DD6F6-916C-E54F-9291-6978A7BAF4B0}" type="slidenum">
              <a:rPr lang="en-US"/>
              <a:pPr defTabSz="456958">
                <a:tabLst>
                  <a:tab pos="723517" algn="l"/>
                </a:tabLst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QA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17636"/>
            <a:ext cx="9337674" cy="5230813"/>
          </a:xfrm>
        </p:spPr>
        <p:txBody>
          <a:bodyPr/>
          <a:lstStyle/>
          <a:p>
            <a:r>
              <a:rPr lang="en-US" sz="2800" b="1" dirty="0" smtClean="0">
                <a:solidFill>
                  <a:srgbClr val="243460"/>
                </a:solidFill>
              </a:rPr>
              <a:t>1971: LUNAR</a:t>
            </a:r>
            <a:r>
              <a:rPr lang="en-US" sz="2800" dirty="0"/>
              <a:t>,</a:t>
            </a:r>
            <a:r>
              <a:rPr lang="en-US" sz="2800" dirty="0" smtClean="0"/>
              <a:t> analysis of moon rocks by Apollo</a:t>
            </a:r>
          </a:p>
          <a:p>
            <a:r>
              <a:rPr lang="en-US" sz="2800" b="1" dirty="0">
                <a:solidFill>
                  <a:srgbClr val="243460"/>
                </a:solidFill>
              </a:rPr>
              <a:t>1968-</a:t>
            </a:r>
            <a:r>
              <a:rPr lang="en-US" sz="2800" b="1" dirty="0" smtClean="0">
                <a:solidFill>
                  <a:srgbClr val="243460"/>
                </a:solidFill>
              </a:rPr>
              <a:t>1970: SHRDLU</a:t>
            </a:r>
            <a:r>
              <a:rPr lang="en-US" sz="2800" dirty="0" smtClean="0"/>
              <a:t>, </a:t>
            </a:r>
            <a:r>
              <a:rPr lang="en-US" sz="2800" dirty="0"/>
              <a:t>T. </a:t>
            </a:r>
            <a:r>
              <a:rPr lang="en-US" sz="2800" dirty="0" err="1"/>
              <a:t>Winograd</a:t>
            </a:r>
            <a:r>
              <a:rPr lang="en-US" sz="2800" dirty="0"/>
              <a:t>, </a:t>
            </a:r>
            <a:r>
              <a:rPr lang="en-US" sz="2800" dirty="0" smtClean="0"/>
              <a:t>MIT</a:t>
            </a:r>
          </a:p>
          <a:p>
            <a:pPr lvl="1"/>
            <a:r>
              <a:rPr lang="en-US" sz="2400" dirty="0" smtClean="0"/>
              <a:t>robot operating in a toy “blocks” (</a:t>
            </a:r>
            <a:r>
              <a:rPr lang="en-US" sz="2400" dirty="0" err="1" smtClean="0"/>
              <a:t>e.g</a:t>
            </a:r>
            <a:r>
              <a:rPr lang="en-US" sz="2400" dirty="0" smtClean="0"/>
              <a:t> cubes) world could answer the question about its state</a:t>
            </a:r>
          </a:p>
          <a:p>
            <a:pPr lvl="1"/>
            <a:r>
              <a:rPr lang="en-US" sz="2400" dirty="0" smtClean="0"/>
              <a:t>~50 words to describe objects/locations</a:t>
            </a:r>
          </a:p>
          <a:p>
            <a:pPr lvl="1"/>
            <a:r>
              <a:rPr lang="en-US" sz="2400" dirty="0" smtClean="0"/>
              <a:t>rule-based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4389437"/>
            <a:ext cx="2768600" cy="2222500"/>
          </a:xfrm>
          <a:prstGeom prst="rect">
            <a:avLst/>
          </a:prstGeom>
        </p:spPr>
      </p:pic>
      <p:sp>
        <p:nvSpPr>
          <p:cNvPr id="5" name="AutoShape 1"/>
          <p:cNvSpPr>
            <a:spLocks noChangeArrowheads="1"/>
          </p:cNvSpPr>
          <p:nvPr/>
        </p:nvSpPr>
        <p:spPr bwMode="auto">
          <a:xfrm>
            <a:off x="4887912" y="4313237"/>
            <a:ext cx="4953000" cy="22098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latin typeface="Courier"/>
                <a:cs typeface="Courier"/>
              </a:rPr>
              <a:t>Person: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WHAT DOES THE BOX CONTAIN?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latin typeface="Courier"/>
                <a:cs typeface="Courier"/>
              </a:rPr>
              <a:t>Computer: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THE BLUE PYRAMID AND THE BLUE BLOCK.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latin typeface="Courier"/>
                <a:cs typeface="Courier"/>
              </a:rPr>
              <a:t>Person: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WHAT IS THE PYRAMID SUPPORTED BY?</a:t>
            </a:r>
          </a:p>
          <a:p>
            <a:pPr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000000"/>
                </a:solidFill>
                <a:latin typeface="Courier"/>
                <a:cs typeface="Courier"/>
              </a:rPr>
              <a:t>Computer: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THE BOX.</a:t>
            </a:r>
          </a:p>
        </p:txBody>
      </p:sp>
      <p:sp>
        <p:nvSpPr>
          <p:cNvPr id="7" name="Rectangle 6"/>
          <p:cNvSpPr/>
          <p:nvPr/>
        </p:nvSpPr>
        <p:spPr>
          <a:xfrm>
            <a:off x="87312" y="7206501"/>
            <a:ext cx="7904728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Figure and example taken from: http</a:t>
            </a:r>
            <a:r>
              <a:rPr lang="en-US" dirty="0"/>
              <a:t>://</a:t>
            </a:r>
            <a:r>
              <a:rPr lang="en-US" dirty="0" err="1"/>
              <a:t>hci.stanford.edu</a:t>
            </a:r>
            <a:r>
              <a:rPr lang="en-US" dirty="0"/>
              <a:t>/~</a:t>
            </a:r>
            <a:r>
              <a:rPr lang="en-US" dirty="0" err="1"/>
              <a:t>winograd</a:t>
            </a:r>
            <a:r>
              <a:rPr lang="en-US" dirty="0"/>
              <a:t>/</a:t>
            </a:r>
            <a:r>
              <a:rPr lang="en-US" dirty="0" err="1"/>
              <a:t>shrdlu</a:t>
            </a:r>
            <a:r>
              <a:rPr lang="en-US" dirty="0"/>
              <a:t>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954592" y="2655888"/>
            <a:ext cx="5502275" cy="4506912"/>
            <a:chOff x="2768432" y="2138232"/>
            <a:chExt cx="5406157" cy="4087812"/>
          </a:xfrm>
        </p:grpSpPr>
        <p:sp>
          <p:nvSpPr>
            <p:cNvPr id="5" name="Oval 4"/>
            <p:cNvSpPr/>
            <p:nvPr/>
          </p:nvSpPr>
          <p:spPr bwMode="auto">
            <a:xfrm>
              <a:off x="2988227" y="2138232"/>
              <a:ext cx="5186362" cy="4087812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95250"/>
            </a:sp3d>
          </p:spPr>
          <p:txBody>
            <a:bodyPr anchor="ctr"/>
            <a:lstStyle/>
            <a:p>
              <a:pPr defTabSz="961917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200" kern="0">
                <a:solidFill>
                  <a:sysClr val="window" lastClr="FFFFFF"/>
                </a:solidFill>
                <a:latin typeface="Cambria"/>
              </a:endParaRPr>
            </a:p>
          </p:txBody>
        </p:sp>
        <p:pic>
          <p:nvPicPr>
            <p:cNvPr id="61464" name="Picture 5" descr="disc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432" y="2167034"/>
              <a:ext cx="5219700" cy="405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-403225" y="2619375"/>
            <a:ext cx="5280025" cy="4457700"/>
            <a:chOff x="505248" y="2104705"/>
            <a:chExt cx="5186363" cy="4043779"/>
          </a:xfrm>
        </p:grpSpPr>
        <p:sp>
          <p:nvSpPr>
            <p:cNvPr id="8" name="Oval 7"/>
            <p:cNvSpPr/>
            <p:nvPr/>
          </p:nvSpPr>
          <p:spPr bwMode="auto">
            <a:xfrm>
              <a:off x="505248" y="2167034"/>
              <a:ext cx="5186363" cy="3981450"/>
            </a:xfrm>
            <a:prstGeom prst="ellipse">
              <a:avLst/>
            </a:prstGeom>
            <a:solidFill>
              <a:srgbClr val="C0504D">
                <a:alpha val="58000"/>
              </a:srgb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95250"/>
            </a:sp3d>
          </p:spPr>
          <p:txBody>
            <a:bodyPr anchor="ctr"/>
            <a:lstStyle/>
            <a:p>
              <a:pPr defTabSz="961917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2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1460" name="Picture 8" descr="disc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11" y="2104705"/>
              <a:ext cx="4965700" cy="372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" name="Striped Right Arrow 44"/>
          <p:cNvSpPr/>
          <p:nvPr/>
        </p:nvSpPr>
        <p:spPr bwMode="auto">
          <a:xfrm rot="5400000">
            <a:off x="4090681" y="2034942"/>
            <a:ext cx="1720601" cy="493453"/>
          </a:xfrm>
          <a:prstGeom prst="stripedRightArrow">
            <a:avLst/>
          </a:prstGeom>
          <a:solidFill>
            <a:srgbClr val="9B6779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6180" tIns="48091" rIns="96180" bIns="48091"/>
          <a:lstStyle/>
          <a:p>
            <a:pPr algn="ctr" defTabSz="961917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grpSp>
        <p:nvGrpSpPr>
          <p:cNvPr id="83" name="Group 19"/>
          <p:cNvGrpSpPr>
            <a:grpSpLocks/>
          </p:cNvGrpSpPr>
          <p:nvPr/>
        </p:nvGrpSpPr>
        <p:grpSpPr bwMode="auto">
          <a:xfrm>
            <a:off x="223014" y="535482"/>
            <a:ext cx="1740435" cy="2040412"/>
            <a:chOff x="3411898" y="2595563"/>
            <a:chExt cx="2084759" cy="2254254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84" name="Text Box 3"/>
            <p:cNvSpPr txBox="1">
              <a:spLocks noChangeArrowheads="1"/>
            </p:cNvSpPr>
            <p:nvPr/>
          </p:nvSpPr>
          <p:spPr bwMode="auto">
            <a:xfrm>
              <a:off x="4400550" y="3305175"/>
              <a:ext cx="627063" cy="3476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>
                  <a:solidFill>
                    <a:srgbClr val="000000"/>
                  </a:solidFill>
                  <a:latin typeface="Times New Roman" charset="0"/>
                </a:rPr>
                <a:t>NP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5" name="Text Box 4"/>
            <p:cNvSpPr txBox="1">
              <a:spLocks noChangeArrowheads="1"/>
            </p:cNvSpPr>
            <p:nvPr/>
          </p:nvSpPr>
          <p:spPr bwMode="auto">
            <a:xfrm>
              <a:off x="4152900" y="3844927"/>
              <a:ext cx="434975" cy="3476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D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4730752" y="3857629"/>
              <a:ext cx="600075" cy="3476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 err="1">
                  <a:solidFill>
                    <a:srgbClr val="000000"/>
                  </a:solidFill>
                  <a:latin typeface="Times New Roman" charset="0"/>
                </a:rPr>
                <a:t>N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7" name="Line 6"/>
            <p:cNvSpPr>
              <a:spLocks noChangeShapeType="1"/>
            </p:cNvSpPr>
            <p:nvPr/>
          </p:nvSpPr>
          <p:spPr bwMode="auto">
            <a:xfrm flipV="1">
              <a:off x="4405315" y="3627442"/>
              <a:ext cx="109537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88" name="Line 7"/>
            <p:cNvSpPr>
              <a:spLocks noChangeShapeType="1"/>
            </p:cNvSpPr>
            <p:nvPr/>
          </p:nvSpPr>
          <p:spPr bwMode="auto">
            <a:xfrm>
              <a:off x="4757740" y="3640141"/>
              <a:ext cx="109537" cy="257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4349752" y="2595563"/>
              <a:ext cx="600075" cy="3492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VP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0" name="Line 9"/>
            <p:cNvSpPr>
              <a:spLocks noChangeShapeType="1"/>
            </p:cNvSpPr>
            <p:nvPr/>
          </p:nvSpPr>
          <p:spPr bwMode="auto">
            <a:xfrm flipH="1">
              <a:off x="3736975" y="2892425"/>
              <a:ext cx="681038" cy="400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1" name="Text Box 10"/>
            <p:cNvSpPr txBox="1">
              <a:spLocks noChangeArrowheads="1"/>
            </p:cNvSpPr>
            <p:nvPr/>
          </p:nvSpPr>
          <p:spPr bwMode="auto">
            <a:xfrm>
              <a:off x="3449640" y="3267075"/>
              <a:ext cx="450850" cy="34607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>
              <a:off x="3647493" y="3587754"/>
              <a:ext cx="1588" cy="3095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3" name="Text Box 12"/>
            <p:cNvSpPr txBox="1">
              <a:spLocks noChangeArrowheads="1"/>
            </p:cNvSpPr>
            <p:nvPr/>
          </p:nvSpPr>
          <p:spPr bwMode="auto">
            <a:xfrm>
              <a:off x="3411898" y="3884613"/>
              <a:ext cx="486077" cy="373062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hit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4594225" y="2982913"/>
              <a:ext cx="0" cy="322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>
              <a:off x="4323766" y="4179888"/>
              <a:ext cx="0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6" name="Text Box 15"/>
            <p:cNvSpPr txBox="1">
              <a:spLocks noChangeArrowheads="1"/>
            </p:cNvSpPr>
            <p:nvPr/>
          </p:nvSpPr>
          <p:spPr bwMode="auto">
            <a:xfrm>
              <a:off x="4155785" y="4462463"/>
              <a:ext cx="449264" cy="347662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a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7" name="Line 16"/>
            <p:cNvSpPr>
              <a:spLocks noChangeShapeType="1"/>
            </p:cNvSpPr>
            <p:nvPr/>
          </p:nvSpPr>
          <p:spPr bwMode="auto">
            <a:xfrm>
              <a:off x="4886325" y="4179888"/>
              <a:ext cx="1588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98" name="Text Box 17"/>
            <p:cNvSpPr txBox="1">
              <a:spLocks noChangeArrowheads="1"/>
            </p:cNvSpPr>
            <p:nvPr/>
          </p:nvSpPr>
          <p:spPr bwMode="auto">
            <a:xfrm>
              <a:off x="4386755" y="4476754"/>
              <a:ext cx="1109902" cy="37306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it-IT" baseline="0" dirty="0" err="1">
                  <a:solidFill>
                    <a:srgbClr val="000000"/>
                  </a:solidFill>
                  <a:latin typeface="Times New Roman" charset="0"/>
                </a:rPr>
                <a:t>phosphor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8372347" y="479480"/>
            <a:ext cx="1740434" cy="2040412"/>
            <a:chOff x="3411898" y="2595563"/>
            <a:chExt cx="2084759" cy="2254254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4400550" y="3305175"/>
              <a:ext cx="6270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NP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1" name="Text Box 4"/>
            <p:cNvSpPr txBox="1">
              <a:spLocks noChangeArrowheads="1"/>
            </p:cNvSpPr>
            <p:nvPr/>
          </p:nvSpPr>
          <p:spPr bwMode="auto">
            <a:xfrm>
              <a:off x="4152900" y="3844927"/>
              <a:ext cx="43497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D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4730752" y="3857629"/>
              <a:ext cx="60007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N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3" name="Line 6"/>
            <p:cNvSpPr>
              <a:spLocks noChangeShapeType="1"/>
            </p:cNvSpPr>
            <p:nvPr/>
          </p:nvSpPr>
          <p:spPr bwMode="auto">
            <a:xfrm flipV="1">
              <a:off x="4405315" y="3627442"/>
              <a:ext cx="109537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4" name="Line 7"/>
            <p:cNvSpPr>
              <a:spLocks noChangeShapeType="1"/>
            </p:cNvSpPr>
            <p:nvPr/>
          </p:nvSpPr>
          <p:spPr bwMode="auto">
            <a:xfrm>
              <a:off x="4757740" y="3640141"/>
              <a:ext cx="109537" cy="257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5" name="Text Box 8"/>
            <p:cNvSpPr txBox="1">
              <a:spLocks noChangeArrowheads="1"/>
            </p:cNvSpPr>
            <p:nvPr/>
          </p:nvSpPr>
          <p:spPr bwMode="auto">
            <a:xfrm>
              <a:off x="4349752" y="2595563"/>
              <a:ext cx="600075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VP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6" name="Line 9"/>
            <p:cNvSpPr>
              <a:spLocks noChangeShapeType="1"/>
            </p:cNvSpPr>
            <p:nvPr/>
          </p:nvSpPr>
          <p:spPr bwMode="auto">
            <a:xfrm flipH="1">
              <a:off x="3736975" y="2892425"/>
              <a:ext cx="681038" cy="4000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7" name="Text Box 10"/>
            <p:cNvSpPr txBox="1">
              <a:spLocks noChangeArrowheads="1"/>
            </p:cNvSpPr>
            <p:nvPr/>
          </p:nvSpPr>
          <p:spPr bwMode="auto">
            <a:xfrm>
              <a:off x="3449640" y="3267075"/>
              <a:ext cx="450850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V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8" name="Line 11"/>
            <p:cNvSpPr>
              <a:spLocks noChangeShapeType="1"/>
            </p:cNvSpPr>
            <p:nvPr/>
          </p:nvSpPr>
          <p:spPr bwMode="auto">
            <a:xfrm>
              <a:off x="3647493" y="3587754"/>
              <a:ext cx="1588" cy="3095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09" name="Text Box 12"/>
            <p:cNvSpPr txBox="1">
              <a:spLocks noChangeArrowheads="1"/>
            </p:cNvSpPr>
            <p:nvPr/>
          </p:nvSpPr>
          <p:spPr bwMode="auto">
            <a:xfrm>
              <a:off x="3411898" y="3884613"/>
              <a:ext cx="486077" cy="37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 dirty="0">
                  <a:solidFill>
                    <a:srgbClr val="000000"/>
                  </a:solidFill>
                  <a:latin typeface="Times New Roman" charset="0"/>
                </a:rPr>
                <a:t>hit</a:t>
              </a:r>
              <a:endParaRPr lang="en-US" sz="1900" baseline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>
              <a:off x="4594225" y="2982913"/>
              <a:ext cx="0" cy="322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11" name="Line 14"/>
            <p:cNvSpPr>
              <a:spLocks noChangeShapeType="1"/>
            </p:cNvSpPr>
            <p:nvPr/>
          </p:nvSpPr>
          <p:spPr bwMode="auto">
            <a:xfrm>
              <a:off x="4323766" y="4179888"/>
              <a:ext cx="0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12" name="Text Box 15"/>
            <p:cNvSpPr txBox="1">
              <a:spLocks noChangeArrowheads="1"/>
            </p:cNvSpPr>
            <p:nvPr/>
          </p:nvSpPr>
          <p:spPr bwMode="auto">
            <a:xfrm>
              <a:off x="4155785" y="4462463"/>
              <a:ext cx="449264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a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3" name="Line 16"/>
            <p:cNvSpPr>
              <a:spLocks noChangeShapeType="1"/>
            </p:cNvSpPr>
            <p:nvPr/>
          </p:nvSpPr>
          <p:spPr bwMode="auto">
            <a:xfrm>
              <a:off x="4886325" y="4179888"/>
              <a:ext cx="1588" cy="3095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61917" hangingPunct="1">
                <a:lnSpc>
                  <a:spcPct val="100000"/>
                </a:lnSpc>
                <a:buClrTx/>
                <a:buSzTx/>
                <a:defRPr/>
              </a:pPr>
              <a:endParaRPr lang="en-US" sz="1500" baseline="-25000">
                <a:solidFill>
                  <a:srgbClr val="000000"/>
                </a:solidFill>
              </a:endParaRPr>
            </a:p>
          </p:txBody>
        </p:sp>
        <p:sp>
          <p:nvSpPr>
            <p:cNvPr id="114" name="Text Box 17"/>
            <p:cNvSpPr txBox="1">
              <a:spLocks noChangeArrowheads="1"/>
            </p:cNvSpPr>
            <p:nvPr/>
          </p:nvSpPr>
          <p:spPr bwMode="auto">
            <a:xfrm>
              <a:off x="4386755" y="4476754"/>
              <a:ext cx="1109902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aseline="-25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61917" eaLnBrk="1" hangingPunct="1">
                <a:lnSpc>
                  <a:spcPct val="100000"/>
                </a:lnSpc>
                <a:buClrTx/>
                <a:buSzTx/>
                <a:defRPr/>
              </a:pPr>
              <a:r>
                <a:rPr lang="it-IT" baseline="0">
                  <a:solidFill>
                    <a:srgbClr val="000000"/>
                  </a:solidFill>
                  <a:latin typeface="Times New Roman" charset="0"/>
                </a:rPr>
                <a:t> surface</a:t>
              </a:r>
              <a:endParaRPr lang="en-US" sz="1900" baseline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115" name="Bent-Up Arrow 114"/>
          <p:cNvSpPr/>
          <p:nvPr/>
        </p:nvSpPr>
        <p:spPr bwMode="auto">
          <a:xfrm flipV="1">
            <a:off x="1784825" y="1462577"/>
            <a:ext cx="887587" cy="856650"/>
          </a:xfrm>
          <a:prstGeom prst="bentUpArrow">
            <a:avLst/>
          </a:prstGeom>
          <a:solidFill>
            <a:srgbClr val="CD797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 w="82550"/>
          </a:sp3d>
        </p:spPr>
        <p:txBody>
          <a:bodyPr lIns="96180" tIns="48091" rIns="96180" bIns="48091"/>
          <a:lstStyle/>
          <a:p>
            <a:pPr algn="ctr" defTabSz="961806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116" name="Bent-Up Arrow 115"/>
          <p:cNvSpPr/>
          <p:nvPr/>
        </p:nvSpPr>
        <p:spPr bwMode="auto">
          <a:xfrm flipH="1" flipV="1">
            <a:off x="7196317" y="1473861"/>
            <a:ext cx="936599" cy="856650"/>
          </a:xfrm>
          <a:prstGeom prst="bentUpArrow">
            <a:avLst/>
          </a:prstGeom>
          <a:solidFill>
            <a:srgbClr val="5291E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/>
            <a:lightRig rig="threePt" dir="t"/>
          </a:scene3d>
          <a:sp3d>
            <a:bevelT w="82550"/>
          </a:sp3d>
        </p:spPr>
        <p:txBody>
          <a:bodyPr lIns="96180" tIns="48091" rIns="96180" bIns="48091"/>
          <a:lstStyle/>
          <a:p>
            <a:pPr algn="ctr" defTabSz="961806" eaLnBrk="0">
              <a:lnSpc>
                <a:spcPct val="100000"/>
              </a:lnSpc>
              <a:spcBef>
                <a:spcPct val="100000"/>
              </a:spcBef>
              <a:buClrTx/>
              <a:buSzTx/>
              <a:buFontTx/>
              <a:buChar char="•"/>
              <a:defRPr/>
            </a:pPr>
            <a:endParaRPr lang="en-US" sz="1500" baseline="-25000">
              <a:solidFill>
                <a:srgbClr val="000000"/>
              </a:solidFill>
            </a:endParaRPr>
          </a:p>
        </p:txBody>
      </p:sp>
      <p:sp>
        <p:nvSpPr>
          <p:cNvPr id="117" name="Title 1"/>
          <p:cNvSpPr>
            <a:spLocks noGrp="1"/>
          </p:cNvSpPr>
          <p:nvPr>
            <p:ph type="title"/>
          </p:nvPr>
        </p:nvSpPr>
        <p:spPr>
          <a:xfrm>
            <a:off x="2493651" y="548367"/>
            <a:ext cx="5064369" cy="705220"/>
          </a:xfrm>
          <a:solidFill>
            <a:srgbClr val="5291E0">
              <a:alpha val="40000"/>
            </a:srgbClr>
          </a:solidFill>
          <a:ln>
            <a:solidFill>
              <a:schemeClr val="tx1"/>
            </a:solidFill>
          </a:ln>
          <a:effectLst>
            <a:outerShdw blurRad="63500" dist="38100" dir="2700000" algn="tl" rotWithShape="0">
              <a:schemeClr val="bg2">
                <a:alpha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95250"/>
          </a:sp3d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Tree </a:t>
            </a:r>
            <a:r>
              <a:rPr lang="en-US" dirty="0" smtClean="0"/>
              <a:t>Kernel Similarity</a:t>
            </a:r>
            <a:endParaRPr lang="en-US" dirty="0"/>
          </a:p>
        </p:txBody>
      </p:sp>
      <p:sp>
        <p:nvSpPr>
          <p:cNvPr id="46" name="Slide Number Placeholder 5"/>
          <p:cNvSpPr txBox="1">
            <a:spLocks/>
          </p:cNvSpPr>
          <p:nvPr/>
        </p:nvSpPr>
        <p:spPr bwMode="auto">
          <a:xfrm>
            <a:off x="9107487" y="7115179"/>
            <a:ext cx="80486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148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17" algn="l"/>
              </a:tabLst>
              <a:defRPr sz="1500" b="1" kern="1200">
                <a:solidFill>
                  <a:srgbClr val="24346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marL="741363" indent="-28416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1413" indent="-22701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598613" indent="-22701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5813" indent="-227013" algn="l" defTabSz="45561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456958">
              <a:tabLst>
                <a:tab pos="723517" algn="l"/>
              </a:tabLst>
              <a:defRPr/>
            </a:pPr>
            <a:fld id="{D94DD6F6-916C-E54F-9291-6978A7BAF4B0}" type="slidenum">
              <a:rPr lang="en-US"/>
              <a:pPr defTabSz="456958">
                <a:tabLst>
                  <a:tab pos="723517" algn="l"/>
                </a:tabLst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001E-6 3.01249E-6 L 0.14384 3.0124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8762E-6 4.90976E-6 L -0.15939 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Explicit kernel space</a:t>
            </a:r>
          </a:p>
        </p:txBody>
      </p:sp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293688" y="1562100"/>
          <a:ext cx="9272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94" name="Equation" r:id="rId4" imgW="3721100" imgH="177800" progId="Equation.3">
                  <p:embed/>
                </p:oleObj>
              </mc:Choice>
              <mc:Fallback>
                <p:oleObj name="Equation" r:id="rId4" imgW="3721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1562100"/>
                        <a:ext cx="927258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77277"/>
              </p:ext>
            </p:extLst>
          </p:nvPr>
        </p:nvGraphicFramePr>
        <p:xfrm>
          <a:off x="1611313" y="1874838"/>
          <a:ext cx="7924800" cy="210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95" name="Document" r:id="rId6" imgW="6667500" imgH="1981200" progId="Word.Document.8">
                  <p:embed/>
                </p:oleObj>
              </mc:Choice>
              <mc:Fallback>
                <p:oleObj name="Document" r:id="rId6" imgW="6667500" imgH="1981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874838"/>
                        <a:ext cx="7924800" cy="210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1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Explicit kernel space</a:t>
            </a:r>
          </a:p>
        </p:txBody>
      </p:sp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293688" y="1562100"/>
          <a:ext cx="9272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Equation" r:id="rId4" imgW="3721100" imgH="177800" progId="Equation.3">
                  <p:embed/>
                </p:oleObj>
              </mc:Choice>
              <mc:Fallback>
                <p:oleObj name="Equation" r:id="rId4" imgW="37211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1562100"/>
                        <a:ext cx="927258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16324"/>
              </p:ext>
            </p:extLst>
          </p:nvPr>
        </p:nvGraphicFramePr>
        <p:xfrm>
          <a:off x="1611313" y="1874838"/>
          <a:ext cx="7924800" cy="210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Document" r:id="rId6" imgW="6667500" imgH="1981200" progId="Word.Document.8">
                  <p:embed/>
                </p:oleObj>
              </mc:Choice>
              <mc:Fallback>
                <p:oleObj name="Document" r:id="rId6" imgW="6667500" imgH="19812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874838"/>
                        <a:ext cx="7924800" cy="210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5750" y="3833814"/>
            <a:ext cx="9272588" cy="2481262"/>
            <a:chOff x="281078" y="3478213"/>
            <a:chExt cx="9111996" cy="2249717"/>
          </a:xfrm>
        </p:grpSpPr>
        <p:graphicFrame>
          <p:nvGraphicFramePr>
            <p:cNvPr id="62471" name="Object 5"/>
            <p:cNvGraphicFramePr>
              <a:graphicFrameLocks noChangeAspect="1"/>
            </p:cNvGraphicFramePr>
            <p:nvPr/>
          </p:nvGraphicFramePr>
          <p:xfrm>
            <a:off x="281078" y="3478213"/>
            <a:ext cx="9111996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" name="Equation" r:id="rId8" imgW="3721100" imgH="190500" progId="Equation.3">
                    <p:embed/>
                  </p:oleObj>
                </mc:Choice>
                <mc:Fallback>
                  <p:oleObj name="Equation" r:id="rId8" imgW="3721100" imgH="1905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78" y="3478213"/>
                          <a:ext cx="9111996" cy="35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3773186"/>
                </p:ext>
              </p:extLst>
            </p:nvPr>
          </p:nvGraphicFramePr>
          <p:xfrm>
            <a:off x="984640" y="3774760"/>
            <a:ext cx="7862431" cy="1953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" name="Document" r:id="rId10" imgW="6680200" imgH="2032000" progId="Word.Document.8">
                    <p:embed/>
                  </p:oleObj>
                </mc:Choice>
                <mc:Fallback>
                  <p:oleObj name="Document" r:id="rId10" imgW="6680200" imgH="2032000" progId="Word.Documen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640" y="3774760"/>
                          <a:ext cx="7862431" cy="1953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/>
        <p:txBody>
          <a:bodyPr tIns="31736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Explicit kernel space</a:t>
            </a: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899498"/>
              </p:ext>
            </p:extLst>
          </p:nvPr>
        </p:nvGraphicFramePr>
        <p:xfrm>
          <a:off x="1008062" y="6292854"/>
          <a:ext cx="8318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5" name="Equation" r:id="rId4" imgW="292100" imgH="177800" progId="Equation.3">
                  <p:embed/>
                </p:oleObj>
              </mc:Choice>
              <mc:Fallback>
                <p:oleObj name="Equation" r:id="rId4" imgW="292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2" y="6292854"/>
                        <a:ext cx="8318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293688" y="1562100"/>
          <a:ext cx="9272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6" name="Equation" r:id="rId6" imgW="3721100" imgH="177800" progId="Equation.3">
                  <p:embed/>
                </p:oleObj>
              </mc:Choice>
              <mc:Fallback>
                <p:oleObj name="Equation" r:id="rId6" imgW="3721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1562100"/>
                        <a:ext cx="927258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77875" y="6392862"/>
            <a:ext cx="8834438" cy="671513"/>
          </a:xfrm>
        </p:spPr>
        <p:txBody>
          <a:bodyPr/>
          <a:lstStyle/>
          <a:p>
            <a:pPr marL="342718" indent="-342718" defTabSz="456958">
              <a:spcAft>
                <a:spcPts val="1412"/>
              </a:spcAft>
              <a:defRPr/>
            </a:pPr>
            <a:r>
              <a:rPr lang="en-US" sz="260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2600" dirty="0" smtClean="0">
                <a:ea typeface="ＭＳ Ｐゴシック" pitchFamily="-110" charset="-128"/>
                <a:cs typeface="ＭＳ Ｐゴシック" pitchFamily="-110" charset="-128"/>
              </a:rPr>
              <a:t>        </a:t>
            </a:r>
            <a:r>
              <a:rPr lang="en-US" sz="2600" dirty="0">
                <a:ea typeface="ＭＳ Ｐゴシック" pitchFamily="-110" charset="-128"/>
                <a:cs typeface="ＭＳ Ｐゴシック" pitchFamily="-110" charset="-128"/>
              </a:rPr>
              <a:t>counts the number of common substructures</a:t>
            </a: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883878"/>
              </p:ext>
            </p:extLst>
          </p:nvPr>
        </p:nvGraphicFramePr>
        <p:xfrm>
          <a:off x="1611313" y="1874838"/>
          <a:ext cx="7924800" cy="210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7" name="Document" r:id="rId8" imgW="6667500" imgH="1981200" progId="Word.Document.8">
                  <p:embed/>
                </p:oleObj>
              </mc:Choice>
              <mc:Fallback>
                <p:oleObj name="Document" r:id="rId8" imgW="6667500" imgH="19812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874838"/>
                        <a:ext cx="7924800" cy="210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5750" y="3833814"/>
            <a:ext cx="9272588" cy="2481262"/>
            <a:chOff x="281078" y="3478213"/>
            <a:chExt cx="9111996" cy="2249717"/>
          </a:xfrm>
        </p:grpSpPr>
        <p:graphicFrame>
          <p:nvGraphicFramePr>
            <p:cNvPr id="62471" name="Object 5"/>
            <p:cNvGraphicFramePr>
              <a:graphicFrameLocks noChangeAspect="1"/>
            </p:cNvGraphicFramePr>
            <p:nvPr/>
          </p:nvGraphicFramePr>
          <p:xfrm>
            <a:off x="281078" y="3478213"/>
            <a:ext cx="9111996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68" name="Equation" r:id="rId10" imgW="3721100" imgH="190500" progId="Equation.3">
                    <p:embed/>
                  </p:oleObj>
                </mc:Choice>
                <mc:Fallback>
                  <p:oleObj name="Equation" r:id="rId10" imgW="37211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078" y="3478213"/>
                          <a:ext cx="9111996" cy="354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3788925"/>
                </p:ext>
              </p:extLst>
            </p:nvPr>
          </p:nvGraphicFramePr>
          <p:xfrm>
            <a:off x="984640" y="3774760"/>
            <a:ext cx="7862431" cy="1953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69" name="Document" r:id="rId12" imgW="6680200" imgH="2032000" progId="Word.Document.8">
                    <p:embed/>
                  </p:oleObj>
                </mc:Choice>
                <mc:Fallback>
                  <p:oleObj name="Document" r:id="rId12" imgW="6680200" imgH="20320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640" y="3774760"/>
                          <a:ext cx="7862431" cy="1953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7487" y="7115179"/>
            <a:ext cx="804863" cy="198438"/>
          </a:xfrm>
        </p:spPr>
        <p:txBody>
          <a:bodyPr/>
          <a:lstStyle/>
          <a:p>
            <a:pPr>
              <a:defRPr/>
            </a:pPr>
            <a:fld id="{D94DD6F6-916C-E54F-9291-6978A7BAF4B0}" type="slidenum">
              <a:rPr lang="en-US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Structures by Syntactic Tree </a:t>
            </a:r>
            <a:r>
              <a:rPr lang="en-US" dirty="0"/>
              <a:t>K</a:t>
            </a:r>
            <a:r>
              <a:rPr lang="en-US" dirty="0" smtClean="0"/>
              <a:t>ernel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Subtree</a:t>
            </a:r>
            <a:r>
              <a:rPr lang="en-US" dirty="0" smtClean="0"/>
              <a:t>: any node with its descendants </a:t>
            </a:r>
          </a:p>
          <a:p>
            <a:r>
              <a:rPr lang="en-US" dirty="0" smtClean="0"/>
              <a:t>Grammatical rules cannot be broken</a:t>
            </a:r>
            <a:endParaRPr lang="en-US" dirty="0"/>
          </a:p>
        </p:txBody>
      </p:sp>
      <p:pic>
        <p:nvPicPr>
          <p:cNvPr id="7" name="Picture 6" descr="Screen Shot 2016-05-03 at 14.2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88" y="2713037"/>
            <a:ext cx="10080625" cy="29421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73512" y="884237"/>
            <a:ext cx="219418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Moschitti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185870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Structures by syntactic tree kernel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Subtree</a:t>
            </a:r>
            <a:r>
              <a:rPr lang="en-US" dirty="0" smtClean="0"/>
              <a:t>: any node with its descendants </a:t>
            </a:r>
          </a:p>
          <a:p>
            <a:r>
              <a:rPr lang="en-US" dirty="0" smtClean="0"/>
              <a:t>Grammatical rules cannot be broken</a:t>
            </a:r>
            <a:endParaRPr lang="en-US" dirty="0"/>
          </a:p>
        </p:txBody>
      </p:sp>
      <p:pic>
        <p:nvPicPr>
          <p:cNvPr id="7" name="Picture 6" descr="Screen Shot 2016-05-03 at 14.2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88" y="2713037"/>
            <a:ext cx="10080625" cy="2942192"/>
          </a:xfrm>
          <a:prstGeom prst="rect">
            <a:avLst/>
          </a:prstGeom>
        </p:spPr>
      </p:pic>
      <p:sp>
        <p:nvSpPr>
          <p:cNvPr id="4" name="Diagonal Stripe 3"/>
          <p:cNvSpPr/>
          <p:nvPr/>
        </p:nvSpPr>
        <p:spPr bwMode="auto">
          <a:xfrm>
            <a:off x="7173912" y="4618037"/>
            <a:ext cx="685800" cy="1219200"/>
          </a:xfrm>
          <a:prstGeom prst="diagStripe">
            <a:avLst>
              <a:gd name="adj" fmla="val 41513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5305" y="5837237"/>
            <a:ext cx="3865082" cy="353135"/>
          </a:xfrm>
          <a:prstGeom prst="rect">
            <a:avLst/>
          </a:prstGeom>
          <a:noFill/>
        </p:spPr>
        <p:txBody>
          <a:bodyPr wrap="none" lIns="91401" tIns="45701" rIns="91401" bIns="45701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[NP [D]] Not a valid STK structure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3512" y="884237"/>
            <a:ext cx="219418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Moschitti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101232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tree kernel</a:t>
            </a:r>
            <a:endParaRPr lang="en-US" dirty="0"/>
          </a:p>
        </p:txBody>
      </p:sp>
      <p:pic>
        <p:nvPicPr>
          <p:cNvPr id="4" name="Picture 3" descr="Screen Shot 2016-05-03 at 14.1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775"/>
            <a:ext cx="10080625" cy="48892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73512" y="884237"/>
            <a:ext cx="219418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Moschitti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347380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tree kernel</a:t>
            </a:r>
          </a:p>
        </p:txBody>
      </p:sp>
      <p:pic>
        <p:nvPicPr>
          <p:cNvPr id="4" name="Picture 3" descr="Screen Shot 2016-05-03 at 14.22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" y="1570037"/>
            <a:ext cx="10080625" cy="4832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73512" y="884237"/>
            <a:ext cx="219418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Moschitti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, 2006)</a:t>
            </a:r>
          </a:p>
        </p:txBody>
      </p:sp>
      <p:sp>
        <p:nvSpPr>
          <p:cNvPr id="6" name="Diagonal Stripe 5"/>
          <p:cNvSpPr/>
          <p:nvPr/>
        </p:nvSpPr>
        <p:spPr bwMode="auto">
          <a:xfrm>
            <a:off x="7783512" y="4922837"/>
            <a:ext cx="685800" cy="990600"/>
          </a:xfrm>
          <a:prstGeom prst="diagStripe">
            <a:avLst>
              <a:gd name="adj" fmla="val 41513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Microsoft YaHe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5305" y="5837237"/>
            <a:ext cx="3369353" cy="353135"/>
          </a:xfrm>
          <a:prstGeom prst="rect">
            <a:avLst/>
          </a:prstGeom>
          <a:noFill/>
        </p:spPr>
        <p:txBody>
          <a:bodyPr wrap="none" lIns="91401" tIns="45701" rIns="91401" bIns="45701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[NP [D]] VALID PTK structure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8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IR-based QA and its components</a:t>
            </a:r>
          </a:p>
          <a:p>
            <a:r>
              <a:rPr lang="en-US" sz="2400" dirty="0" smtClean="0"/>
              <a:t>Motivation behind the approach</a:t>
            </a:r>
          </a:p>
          <a:p>
            <a:r>
              <a:rPr lang="en-US" sz="2400" dirty="0" smtClean="0"/>
              <a:t>Learning with kernels</a:t>
            </a:r>
          </a:p>
          <a:p>
            <a:pPr lvl="1"/>
            <a:r>
              <a:rPr lang="en-US" sz="2000" dirty="0" smtClean="0"/>
              <a:t>Tree kernels recap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Structural representations and relational links for Answer Sentence Selection (IR-based QA)</a:t>
            </a:r>
          </a:p>
          <a:p>
            <a:r>
              <a:rPr lang="en-US" sz="2400" dirty="0" smtClean="0"/>
              <a:t>Structural representations for Community Question Answering</a:t>
            </a:r>
          </a:p>
          <a:p>
            <a:r>
              <a:rPr lang="en-US" sz="2400" dirty="0" smtClean="0"/>
              <a:t>Metrics and results</a:t>
            </a:r>
          </a:p>
          <a:p>
            <a:endParaRPr lang="en-US" sz="2400" dirty="0" smtClean="0"/>
          </a:p>
          <a:p>
            <a:endParaRPr lang="en-US" sz="2800" dirty="0" smtClean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_nofc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6" y="2103437"/>
            <a:ext cx="7599807" cy="2029714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C3DB-97CC-F143-8EC4-8734FB022268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563562"/>
            <a:ext cx="9070975" cy="625475"/>
          </a:xfrm>
        </p:spPr>
        <p:txBody>
          <a:bodyPr tIns="38787"/>
          <a:lstStyle/>
          <a:p>
            <a:pPr defTabSz="456958" eaLnBrk="1">
              <a:lnSpc>
                <a:spcPct val="7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Chunk Representation (CH)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Severyn</a:t>
            </a:r>
            <a:r>
              <a:rPr lang="en-US" sz="2400" dirty="0">
                <a:solidFill>
                  <a:srgbClr val="000000"/>
                </a:solidFill>
              </a:rPr>
              <a:t> &amp; Moschitti, SIGIR2012)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6400" y="606583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87824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2655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 smtClean="0"/>
              <a:t>QA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Personal assistants: </a:t>
            </a:r>
            <a:r>
              <a:rPr lang="en-US" sz="2400" b="1" dirty="0" err="1" smtClean="0">
                <a:solidFill>
                  <a:srgbClr val="243460"/>
                </a:solidFill>
              </a:rPr>
              <a:t>Siri</a:t>
            </a:r>
            <a:r>
              <a:rPr lang="en-US" sz="2400" b="1" dirty="0" smtClean="0">
                <a:solidFill>
                  <a:srgbClr val="243460"/>
                </a:solidFill>
              </a:rPr>
              <a:t> (Apple), </a:t>
            </a:r>
            <a:r>
              <a:rPr lang="en-US" sz="2400" b="1" dirty="0" err="1" smtClean="0">
                <a:solidFill>
                  <a:srgbClr val="243460"/>
                </a:solidFill>
              </a:rPr>
              <a:t>Cortana</a:t>
            </a:r>
            <a:r>
              <a:rPr lang="en-US" sz="2400" b="1" dirty="0" smtClean="0">
                <a:solidFill>
                  <a:srgbClr val="243460"/>
                </a:solidFill>
              </a:rPr>
              <a:t> (Microsoft)</a:t>
            </a:r>
            <a:endParaRPr lang="en-US" sz="2400" b="1" dirty="0">
              <a:solidFill>
                <a:srgbClr val="243460"/>
              </a:solidFill>
            </a:endParaRPr>
          </a:p>
          <a:p>
            <a:r>
              <a:rPr lang="en-US" sz="2400" b="1" dirty="0" smtClean="0">
                <a:solidFill>
                  <a:srgbClr val="243460"/>
                </a:solidFill>
              </a:rPr>
              <a:t>Google</a:t>
            </a:r>
            <a:r>
              <a:rPr lang="en-US" sz="2400" dirty="0" smtClean="0">
                <a:solidFill>
                  <a:srgbClr val="243460"/>
                </a:solidFill>
              </a:rPr>
              <a:t> </a:t>
            </a:r>
            <a:r>
              <a:rPr lang="en-US" sz="2400" dirty="0" smtClean="0"/>
              <a:t>search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b="1" dirty="0" smtClean="0">
              <a:solidFill>
                <a:srgbClr val="243460"/>
              </a:solidFill>
            </a:endParaRPr>
          </a:p>
          <a:p>
            <a:endParaRPr lang="en-US" sz="2400" b="1" dirty="0">
              <a:solidFill>
                <a:srgbClr val="243460"/>
              </a:solidFill>
            </a:endParaRPr>
          </a:p>
          <a:p>
            <a:r>
              <a:rPr lang="en-US" sz="2400" b="1" dirty="0" smtClean="0">
                <a:solidFill>
                  <a:srgbClr val="243460"/>
                </a:solidFill>
              </a:rPr>
              <a:t>2011 Jeopardy challenge </a:t>
            </a:r>
            <a:r>
              <a:rPr lang="en-US" sz="2400" dirty="0" smtClean="0"/>
              <a:t>by </a:t>
            </a:r>
            <a:r>
              <a:rPr lang="en-US" sz="2400" b="1" dirty="0" smtClean="0">
                <a:solidFill>
                  <a:srgbClr val="243460"/>
                </a:solidFill>
              </a:rPr>
              <a:t>IBM</a:t>
            </a:r>
          </a:p>
          <a:p>
            <a:pPr lvl="1"/>
            <a:r>
              <a:rPr lang="en-US" sz="2000" b="1" dirty="0" smtClean="0">
                <a:solidFill>
                  <a:srgbClr val="243460"/>
                </a:solidFill>
              </a:rPr>
              <a:t>Watson </a:t>
            </a:r>
            <a:r>
              <a:rPr lang="en-US" sz="2000" dirty="0" smtClean="0">
                <a:solidFill>
                  <a:schemeClr val="tx1"/>
                </a:solidFill>
              </a:rPr>
              <a:t>beat humans at answering complex questions </a:t>
            </a:r>
          </a:p>
          <a:p>
            <a:pPr marL="457013" lvl="1" indent="0">
              <a:buNone/>
            </a:pPr>
            <a:endParaRPr lang="en-US" sz="2000" b="1" dirty="0" smtClean="0">
              <a:solidFill>
                <a:srgbClr val="243460"/>
              </a:solidFill>
            </a:endParaRPr>
          </a:p>
          <a:p>
            <a:pPr marL="0" indent="0">
              <a:buNone/>
            </a:pPr>
            <a:endParaRPr lang="en-US" sz="3200" dirty="0" smtClean="0"/>
          </a:p>
          <a:p>
            <a:pPr lvl="1"/>
            <a:endParaRPr lang="en-US" dirty="0" smtClean="0"/>
          </a:p>
          <a:p>
            <a:pPr marL="457013" lvl="1" indent="0">
              <a:buNone/>
            </a:pPr>
            <a:endParaRPr lang="en-US" dirty="0"/>
          </a:p>
        </p:txBody>
      </p:sp>
      <p:pic>
        <p:nvPicPr>
          <p:cNvPr id="5" name="Picture 4" descr="Screen Shot 2016-05-03 at 11.13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2" y="2484437"/>
            <a:ext cx="4267200" cy="1841288"/>
          </a:xfrm>
          <a:prstGeom prst="rect">
            <a:avLst/>
          </a:prstGeom>
          <a:ln>
            <a:solidFill>
              <a:srgbClr val="243460"/>
            </a:solidFill>
          </a:ln>
        </p:spPr>
      </p:pic>
      <p:sp>
        <p:nvSpPr>
          <p:cNvPr id="6" name="AutoShape 1"/>
          <p:cNvSpPr>
            <a:spLocks noChangeArrowheads="1"/>
          </p:cNvSpPr>
          <p:nvPr/>
        </p:nvSpPr>
        <p:spPr bwMode="auto">
          <a:xfrm>
            <a:off x="849312" y="5608637"/>
            <a:ext cx="8382000" cy="1447800"/>
          </a:xfrm>
          <a:prstGeom prst="roundRect">
            <a:avLst>
              <a:gd name="adj" fmla="val 16667"/>
            </a:avLst>
          </a:prstGeom>
          <a:noFill/>
          <a:ln w="889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defTabSz="456958">
              <a:lnSpc>
                <a:spcPct val="10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243460"/>
                </a:solidFill>
                <a:cs typeface="Microsoft YaHei" charset="0"/>
              </a:rPr>
              <a:t>Category: 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General Science</a:t>
            </a:r>
          </a:p>
          <a:p>
            <a:pPr defTabSz="456958">
              <a:lnSpc>
                <a:spcPct val="10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243460"/>
                </a:solidFill>
                <a:cs typeface="Microsoft YaHei" charset="0"/>
              </a:rPr>
              <a:t>Clue: 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When hit by electrons, a phosphor gives </a:t>
            </a:r>
            <a:r>
              <a:rPr lang="en-US" sz="2200" dirty="0" smtClean="0">
                <a:solidFill>
                  <a:srgbClr val="000000"/>
                </a:solidFill>
                <a:cs typeface="Microsoft YaHei" charset="0"/>
              </a:rPr>
              <a:t>off electromagnetic 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energy in this form.</a:t>
            </a:r>
          </a:p>
          <a:p>
            <a:pPr defTabSz="456958">
              <a:lnSpc>
                <a:spcPct val="10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b="1" dirty="0">
                <a:solidFill>
                  <a:srgbClr val="243460"/>
                </a:solidFill>
                <a:cs typeface="Microsoft YaHei" charset="0"/>
              </a:rPr>
              <a:t>Answer: </a:t>
            </a:r>
            <a:r>
              <a:rPr lang="en-US" sz="2200" b="1" dirty="0">
                <a:solidFill>
                  <a:srgbClr val="FF0000"/>
                </a:solidFill>
                <a:cs typeface="Microsoft YaHei" charset="0"/>
              </a:rPr>
              <a:t>Light (or Photons)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_nofc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6" y="2103437"/>
            <a:ext cx="7599807" cy="2029714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C3DB-97CC-F143-8EC4-8734FB022268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563562"/>
            <a:ext cx="9070975" cy="625475"/>
          </a:xfrm>
        </p:spPr>
        <p:txBody>
          <a:bodyPr tIns="38787"/>
          <a:lstStyle/>
          <a:p>
            <a:pPr defTabSz="456958" eaLnBrk="1">
              <a:lnSpc>
                <a:spcPct val="7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Chunk Representation (CH)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Severyn</a:t>
            </a:r>
            <a:r>
              <a:rPr lang="en-US" sz="2400" dirty="0">
                <a:solidFill>
                  <a:srgbClr val="000000"/>
                </a:solidFill>
              </a:rPr>
              <a:t> &amp; Moschitti, SIGIR2012)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6400" y="606583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87824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68913" y="2892425"/>
            <a:ext cx="1958976" cy="3160712"/>
            <a:chOff x="5268912" y="2892424"/>
            <a:chExt cx="1958976" cy="3160713"/>
          </a:xfrm>
        </p:grpSpPr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5418138" y="5021262"/>
              <a:ext cx="1809750" cy="1031875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268912" y="2892424"/>
              <a:ext cx="1905000" cy="1268413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rot="5400000" flipH="1" flipV="1">
              <a:off x="5899150" y="4584701"/>
              <a:ext cx="860426" cy="12698"/>
            </a:xfrm>
            <a:prstGeom prst="curvedConnector3">
              <a:avLst>
                <a:gd name="adj1" fmla="val 50000"/>
              </a:avLst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975276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_nofc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6" y="2103437"/>
            <a:ext cx="7599807" cy="2029714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C3DB-97CC-F143-8EC4-8734FB022268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563562"/>
            <a:ext cx="9070975" cy="625475"/>
          </a:xfrm>
        </p:spPr>
        <p:txBody>
          <a:bodyPr tIns="38787"/>
          <a:lstStyle/>
          <a:p>
            <a:pPr defTabSz="456958" eaLnBrk="1">
              <a:lnSpc>
                <a:spcPct val="70000"/>
              </a:lnSpc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chemeClr val="tx1"/>
                </a:solidFill>
              </a:rPr>
              <a:t>Chunk Representation (CH)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Severyn</a:t>
            </a:r>
            <a:r>
              <a:rPr lang="en-US" sz="2400" dirty="0">
                <a:solidFill>
                  <a:srgbClr val="000000"/>
                </a:solidFill>
              </a:rPr>
              <a:t> &amp; Moschitti, SIGIR2012)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6400" y="606583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87824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7554913" y="4084636"/>
            <a:ext cx="2286000" cy="1246187"/>
          </a:xfrm>
          <a:prstGeom prst="wedgeRoundRectCallout">
            <a:avLst>
              <a:gd name="adj1" fmla="val -99742"/>
              <a:gd name="adj2" fmla="val -13980"/>
              <a:gd name="adj3" fmla="val 16667"/>
            </a:avLst>
          </a:prstGeom>
          <a:solidFill>
            <a:srgbClr val="FFFCF4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24863" rIns="8995" bIns="8995" anchor="ctr"/>
          <a:lstStyle/>
          <a:p>
            <a:pPr marL="182467" indent="-182467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Hard string match</a:t>
            </a:r>
          </a:p>
          <a:p>
            <a:pPr marL="182467" indent="-182467" defTabSz="456958">
              <a:buSzPct val="45000"/>
              <a:buFont typeface="Wingdings" charset="0"/>
              <a:buChar char="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LDA, </a:t>
            </a:r>
            <a:r>
              <a:rPr lang="en-US" dirty="0" err="1">
                <a:solidFill>
                  <a:srgbClr val="000000"/>
                </a:solidFill>
                <a:cs typeface="Microsoft YaHei" charset="0"/>
              </a:rPr>
              <a:t>WordNet</a:t>
            </a:r>
            <a:r>
              <a:rPr lang="en-US" dirty="0">
                <a:solidFill>
                  <a:srgbClr val="000000"/>
                </a:solidFill>
                <a:cs typeface="Microsoft YaHei" charset="0"/>
              </a:rPr>
              <a:t>-based 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similarity </a:t>
            </a:r>
          </a:p>
          <a:p>
            <a:pPr defTabSz="456958">
              <a:buSzPct val="45000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dirty="0">
                <a:solidFill>
                  <a:srgbClr val="000000"/>
                </a:solidFill>
                <a:cs typeface="Microsoft YaHe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cs typeface="Microsoft YaHei" charset="0"/>
              </a:rPr>
              <a:t>  </a:t>
            </a:r>
            <a:r>
              <a:rPr lang="en-US" b="1" u="sng" dirty="0" smtClean="0">
                <a:solidFill>
                  <a:srgbClr val="000000"/>
                </a:solidFill>
                <a:cs typeface="Microsoft YaHei" charset="0"/>
              </a:rPr>
              <a:t>did not improve</a:t>
            </a:r>
            <a:endParaRPr lang="en-US" b="1" u="sng" dirty="0">
              <a:solidFill>
                <a:srgbClr val="000000"/>
              </a:solidFill>
              <a:cs typeface="Microsoft YaHe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68913" y="2892425"/>
            <a:ext cx="1958976" cy="3160712"/>
            <a:chOff x="5268912" y="2892424"/>
            <a:chExt cx="1958976" cy="3160713"/>
          </a:xfrm>
        </p:grpSpPr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5418138" y="5021262"/>
              <a:ext cx="1809750" cy="1031875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268912" y="2892424"/>
              <a:ext cx="1905000" cy="1268413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rot="5400000" flipH="1" flipV="1">
              <a:off x="5899150" y="4584701"/>
              <a:ext cx="860426" cy="12698"/>
            </a:xfrm>
            <a:prstGeom prst="curvedConnector3">
              <a:avLst>
                <a:gd name="adj1" fmla="val 50000"/>
              </a:avLst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112389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951037"/>
            <a:ext cx="7580312" cy="22191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C3DB-97CC-F143-8EC4-8734FB022268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CH+</a:t>
            </a:r>
            <a:r>
              <a:rPr lang="en-US" sz="4000" dirty="0" smtClean="0">
                <a:solidFill>
                  <a:srgbClr val="000000"/>
                </a:solidFill>
              </a:rPr>
              <a:t>FREL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6400" y="606583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87824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AutoShape 11"/>
          <p:cNvSpPr>
            <a:spLocks noChangeArrowheads="1"/>
          </p:cNvSpPr>
          <p:nvPr/>
        </p:nvSpPr>
        <p:spPr bwMode="auto">
          <a:xfrm>
            <a:off x="0" y="1874837"/>
            <a:ext cx="1752600" cy="887413"/>
          </a:xfrm>
          <a:prstGeom prst="wedgeRoundRectCallout">
            <a:avLst>
              <a:gd name="adj1" fmla="val 83182"/>
              <a:gd name="adj2" fmla="val 45801"/>
              <a:gd name="adj3" fmla="val 16667"/>
            </a:avLst>
          </a:prstGeom>
          <a:solidFill>
            <a:srgbClr val="FFFCF4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24863" rIns="8995" bIns="8995" anchor="ctr"/>
          <a:lstStyle/>
          <a:p>
            <a:pPr algn="ctr" defTabSz="456958">
              <a:buSzPct val="45000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FOCUS and 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Question Class 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derived </a:t>
            </a:r>
            <a:r>
              <a:rPr lang="en-US" sz="1600" dirty="0">
                <a:solidFill>
                  <a:srgbClr val="000000"/>
                </a:solidFill>
                <a:cs typeface="Microsoft YaHei" charset="0"/>
              </a:rPr>
              <a:t>by </a:t>
            </a: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classifiers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382712" y="2865437"/>
            <a:ext cx="2057400" cy="354013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268913" y="2892425"/>
            <a:ext cx="1958976" cy="3160712"/>
            <a:chOff x="5268912" y="2892424"/>
            <a:chExt cx="1958976" cy="3160713"/>
          </a:xfrm>
        </p:grpSpPr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5418138" y="5021262"/>
              <a:ext cx="1809750" cy="1031875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5268912" y="2892424"/>
              <a:ext cx="1905000" cy="1268413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cxnSp>
          <p:nvCxnSpPr>
            <p:cNvPr id="26" name="AutoShape 10"/>
            <p:cNvCxnSpPr>
              <a:cxnSpLocks noChangeShapeType="1"/>
            </p:cNvCxnSpPr>
            <p:nvPr/>
          </p:nvCxnSpPr>
          <p:spPr bwMode="auto">
            <a:xfrm rot="5400000" flipH="1" flipV="1">
              <a:off x="5899150" y="4584701"/>
              <a:ext cx="860426" cy="12698"/>
            </a:xfrm>
            <a:prstGeom prst="curvedConnector3">
              <a:avLst>
                <a:gd name="adj1" fmla="val 50000"/>
              </a:avLst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pic>
        <p:nvPicPr>
          <p:cNvPr id="10" name="Picture 9" descr="Screen Shot 2017-05-17 at 22.44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4999037"/>
            <a:ext cx="1981200" cy="3154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951037"/>
            <a:ext cx="7580312" cy="22191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C3DB-97CC-F143-8EC4-8734FB022268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CH+</a:t>
            </a:r>
            <a:r>
              <a:rPr lang="en-US" sz="4000" dirty="0" smtClean="0">
                <a:solidFill>
                  <a:srgbClr val="000000"/>
                </a:solidFill>
              </a:rPr>
              <a:t>FREL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6400" y="606583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87824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382712" y="2865437"/>
            <a:ext cx="2057400" cy="354013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268913" y="2892425"/>
            <a:ext cx="1958976" cy="3160712"/>
            <a:chOff x="5268912" y="2892424"/>
            <a:chExt cx="1958976" cy="3160713"/>
          </a:xfrm>
        </p:grpSpPr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5418138" y="5021262"/>
              <a:ext cx="1809750" cy="1031875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5268912" y="2892424"/>
              <a:ext cx="1905000" cy="1268413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cxnSp>
          <p:nvCxnSpPr>
            <p:cNvPr id="26" name="AutoShape 10"/>
            <p:cNvCxnSpPr>
              <a:cxnSpLocks noChangeShapeType="1"/>
            </p:cNvCxnSpPr>
            <p:nvPr/>
          </p:nvCxnSpPr>
          <p:spPr bwMode="auto">
            <a:xfrm rot="5400000" flipH="1" flipV="1">
              <a:off x="5899150" y="4584701"/>
              <a:ext cx="860426" cy="12698"/>
            </a:xfrm>
            <a:prstGeom prst="curvedConnector3">
              <a:avLst>
                <a:gd name="adj1" fmla="val 50000"/>
              </a:avLst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pic>
        <p:nvPicPr>
          <p:cNvPr id="10" name="Picture 9" descr="Screen Shot 2017-05-17 at 22.44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4999037"/>
            <a:ext cx="1981200" cy="315415"/>
          </a:xfrm>
          <a:prstGeom prst="rect">
            <a:avLst/>
          </a:prstGeom>
        </p:spPr>
      </p:pic>
      <p:sp>
        <p:nvSpPr>
          <p:cNvPr id="25" name="AutoShape 11"/>
          <p:cNvSpPr>
            <a:spLocks noChangeArrowheads="1"/>
          </p:cNvSpPr>
          <p:nvPr/>
        </p:nvSpPr>
        <p:spPr bwMode="auto">
          <a:xfrm>
            <a:off x="0" y="4922837"/>
            <a:ext cx="1360488" cy="582613"/>
          </a:xfrm>
          <a:prstGeom prst="wedgeRoundRectCallout">
            <a:avLst>
              <a:gd name="adj1" fmla="val 188707"/>
              <a:gd name="adj2" fmla="val 67126"/>
              <a:gd name="adj3" fmla="val 16667"/>
            </a:avLst>
          </a:prstGeom>
          <a:solidFill>
            <a:srgbClr val="FFFCF4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95" tIns="24863" rIns="8995" bIns="8995" anchor="ctr"/>
          <a:lstStyle/>
          <a:p>
            <a:pPr algn="ctr" defTabSz="456958">
              <a:buSzPct val="45000"/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sz="1600" dirty="0" smtClean="0">
                <a:solidFill>
                  <a:srgbClr val="000000"/>
                </a:solidFill>
                <a:cs typeface="Microsoft YaHei" charset="0"/>
              </a:rPr>
              <a:t>NER: LOC</a:t>
            </a:r>
            <a:endParaRPr lang="en-US" sz="1600" dirty="0" smtClean="0">
              <a:solidFill>
                <a:srgbClr val="000000"/>
              </a:solidFill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427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951037"/>
            <a:ext cx="7580312" cy="22191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AC3DB-97CC-F143-8EC4-8734FB022268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CH+</a:t>
            </a:r>
            <a:r>
              <a:rPr lang="en-US" sz="4000" dirty="0" smtClean="0">
                <a:solidFill>
                  <a:srgbClr val="000000"/>
                </a:solidFill>
              </a:rPr>
              <a:t>FREL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1336675" y="1265241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stadium has been billed as “the eighth wonder of the world"?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048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The Titans played in the dilapidated Astrodome; if this was the eighth wonder of the world, we live on a shabby little planet indeed.</a:t>
            </a:r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6400" y="606583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87824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382712" y="2865437"/>
            <a:ext cx="2057400" cy="354013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4912" y="884237"/>
            <a:ext cx="2722420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Severyn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et al., 2013)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268913" y="2892425"/>
            <a:ext cx="1958976" cy="3160712"/>
            <a:chOff x="5268912" y="2892424"/>
            <a:chExt cx="1958976" cy="3160713"/>
          </a:xfrm>
        </p:grpSpPr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5418138" y="5021262"/>
              <a:ext cx="1809750" cy="1031875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5268912" y="2892424"/>
              <a:ext cx="1905000" cy="1268413"/>
            </a:xfrm>
            <a:prstGeom prst="rect">
              <a:avLst/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defTabSz="456958">
                <a:defRPr/>
              </a:pPr>
              <a:endParaRPr lang="en-US">
                <a:cs typeface="Microsoft YaHei" charset="0"/>
              </a:endParaRPr>
            </a:p>
          </p:txBody>
        </p:sp>
        <p:cxnSp>
          <p:nvCxnSpPr>
            <p:cNvPr id="26" name="AutoShape 10"/>
            <p:cNvCxnSpPr>
              <a:cxnSpLocks noChangeShapeType="1"/>
            </p:cNvCxnSpPr>
            <p:nvPr/>
          </p:nvCxnSpPr>
          <p:spPr bwMode="auto">
            <a:xfrm rot="5400000" flipH="1" flipV="1">
              <a:off x="5899150" y="4584701"/>
              <a:ext cx="860426" cy="12698"/>
            </a:xfrm>
            <a:prstGeom prst="curvedConnector3">
              <a:avLst>
                <a:gd name="adj1" fmla="val 50000"/>
              </a:avLst>
            </a:prstGeom>
            <a:noFill/>
            <a:ln w="18360" cap="flat">
              <a:solidFill>
                <a:srgbClr val="00AE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pic>
        <p:nvPicPr>
          <p:cNvPr id="10" name="Picture 9" descr="Screen Shot 2017-05-17 at 22.44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4999037"/>
            <a:ext cx="1981200" cy="315415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382712" y="4922837"/>
            <a:ext cx="2590800" cy="1143000"/>
          </a:xfrm>
          <a:prstGeom prst="rect">
            <a:avLst/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27" name="AutoShape 10"/>
          <p:cNvCxnSpPr>
            <a:cxnSpLocks noChangeShapeType="1"/>
          </p:cNvCxnSpPr>
          <p:nvPr/>
        </p:nvCxnSpPr>
        <p:spPr bwMode="auto">
          <a:xfrm rot="5400000" flipH="1" flipV="1">
            <a:off x="1606549" y="4067174"/>
            <a:ext cx="1698626" cy="1270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00AE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340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742B7-0651-D34C-AE19-F778ACFBE635}" type="slidenum">
              <a:rPr lang="en-US"/>
              <a:pPr>
                <a:defRPr/>
              </a:pPr>
              <a:t>85</a:t>
            </a:fld>
            <a:endParaRPr 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7" y="2057400"/>
            <a:ext cx="8380413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Type match intuition</a:t>
            </a:r>
          </a:p>
        </p:txBody>
      </p:sp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8677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14800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16312" y="883081"/>
            <a:ext cx="3287228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Tymoshenko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et al., 2014)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97112" y="7206501"/>
            <a:ext cx="6100762" cy="353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NER detectors and Question Classifiers make errors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77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742B7-0651-D34C-AE19-F778ACFBE635}" type="slidenum">
              <a:rPr lang="en-US"/>
              <a:pPr>
                <a:defRPr/>
              </a:pPr>
              <a:t>86</a:t>
            </a:fld>
            <a:endParaRPr 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7" y="2057400"/>
            <a:ext cx="8380413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Type match intuition</a:t>
            </a:r>
          </a:p>
        </p:txBody>
      </p:sp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8677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14800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16312" y="883081"/>
            <a:ext cx="3287228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Tymoshenko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et al., 2014)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97112" y="7206501"/>
            <a:ext cx="6100762" cy="353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NER detectors and Question Classifiers make errors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458912" y="2865437"/>
            <a:ext cx="1905000" cy="30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458912" y="4922837"/>
            <a:ext cx="2514600" cy="10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5112" y="2408237"/>
            <a:ext cx="1552979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Wrong class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87512" y="4389437"/>
            <a:ext cx="1223412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 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598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F1B331-1C33-884B-A193-BD0E4392CA38}" type="slidenum">
              <a:rPr lang="en-US"/>
              <a:pPr>
                <a:defRPr/>
              </a:pPr>
              <a:t>87</a:t>
            </a:fld>
            <a:endParaRPr lang="en-US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7" y="2057400"/>
            <a:ext cx="8380413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Type match intuition</a:t>
            </a:r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29700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29701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29702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14800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4027488" y="4343400"/>
            <a:ext cx="5257800" cy="1828800"/>
          </a:xfrm>
          <a:prstGeom prst="roundRect">
            <a:avLst>
              <a:gd name="adj" fmla="val 83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1487488" y="4911729"/>
            <a:ext cx="2286000" cy="296863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98949" bIns="53971" anchor="b" anchorCtr="1"/>
          <a:lstStyle/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b="1">
                <a:solidFill>
                  <a:srgbClr val="243460"/>
                </a:solidFill>
                <a:cs typeface="Microsoft YaHei" charset="0"/>
              </a:rPr>
              <a:t>entity/class anchor</a:t>
            </a:r>
          </a:p>
        </p:txBody>
      </p:sp>
      <p:sp>
        <p:nvSpPr>
          <p:cNvPr id="29706" name="AutoShape 10"/>
          <p:cNvSpPr>
            <a:spLocks noChangeArrowheads="1"/>
          </p:cNvSpPr>
          <p:nvPr/>
        </p:nvSpPr>
        <p:spPr bwMode="auto">
          <a:xfrm>
            <a:off x="827088" y="2514600"/>
            <a:ext cx="1931988" cy="1600200"/>
          </a:xfrm>
          <a:prstGeom prst="roundRect">
            <a:avLst>
              <a:gd name="adj" fmla="val 97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9707" name="AutoShape 11"/>
          <p:cNvSpPr>
            <a:spLocks noChangeArrowheads="1"/>
          </p:cNvSpPr>
          <p:nvPr/>
        </p:nvSpPr>
        <p:spPr bwMode="auto">
          <a:xfrm>
            <a:off x="2462217" y="2782888"/>
            <a:ext cx="2105025" cy="296862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98949" bIns="53971" anchor="b" anchorCtr="1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243460"/>
                </a:solidFill>
                <a:cs typeface="Microsoft YaHei" charset="0"/>
              </a:rPr>
              <a:t>class anchor</a:t>
            </a:r>
          </a:p>
        </p:txBody>
      </p:sp>
      <p:cxnSp>
        <p:nvCxnSpPr>
          <p:cNvPr id="29708" name="AutoShape 12"/>
          <p:cNvCxnSpPr>
            <a:cxnSpLocks noChangeShapeType="1"/>
            <a:stCxn id="29705" idx="1"/>
            <a:endCxn id="29707" idx="1"/>
          </p:cNvCxnSpPr>
          <p:nvPr/>
        </p:nvCxnSpPr>
        <p:spPr bwMode="auto">
          <a:xfrm rot="10800000" flipH="1">
            <a:off x="1487487" y="2931319"/>
            <a:ext cx="974729" cy="2128842"/>
          </a:xfrm>
          <a:prstGeom prst="curvedConnector3">
            <a:avLst>
              <a:gd name="adj1" fmla="val -23453"/>
            </a:avLst>
          </a:prstGeom>
          <a:noFill/>
          <a:ln w="3672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1230312" y="3856037"/>
            <a:ext cx="15621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dirty="0">
                <a:solidFill>
                  <a:srgbClr val="990066"/>
                </a:solidFill>
              </a:rPr>
              <a:t>Type Match</a:t>
            </a:r>
          </a:p>
          <a:p>
            <a:pPr algn="ctr" defTabSz="456958">
              <a:defRPr/>
            </a:pPr>
            <a:r>
              <a:rPr lang="en-US" b="1" dirty="0">
                <a:solidFill>
                  <a:srgbClr val="990066"/>
                </a:solidFill>
              </a:rPr>
              <a:t>(TM)</a:t>
            </a:r>
          </a:p>
        </p:txBody>
      </p:sp>
      <p:sp>
        <p:nvSpPr>
          <p:cNvPr id="29710" name="AutoShape 14"/>
          <p:cNvSpPr>
            <a:spLocks noChangeArrowheads="1"/>
          </p:cNvSpPr>
          <p:nvPr/>
        </p:nvSpPr>
        <p:spPr bwMode="auto">
          <a:xfrm>
            <a:off x="4713288" y="2095500"/>
            <a:ext cx="4903788" cy="2247900"/>
          </a:xfrm>
          <a:prstGeom prst="roundRect">
            <a:avLst>
              <a:gd name="adj" fmla="val 69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9711" name="AutoShape 15"/>
          <p:cNvSpPr>
            <a:spLocks noChangeArrowheads="1"/>
          </p:cNvSpPr>
          <p:nvPr/>
        </p:nvSpPr>
        <p:spPr bwMode="auto">
          <a:xfrm>
            <a:off x="4171950" y="3236917"/>
            <a:ext cx="541338" cy="685800"/>
          </a:xfrm>
          <a:prstGeom prst="roundRect">
            <a:avLst>
              <a:gd name="adj" fmla="val 292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6312" y="883081"/>
            <a:ext cx="3287228" cy="382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Tymoshenko</a:t>
            </a:r>
            <a:r>
              <a:rPr lang="en-US" sz="20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et al., 2014)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47868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Structured </a:t>
            </a:r>
            <a:r>
              <a:rPr lang="en-US" sz="2800" dirty="0"/>
              <a:t>knowledge published according to LOD principles</a:t>
            </a:r>
          </a:p>
          <a:p>
            <a:pPr lvl="1"/>
            <a:r>
              <a:rPr lang="en-US" sz="2400" dirty="0"/>
              <a:t>organized as directed graph/</a:t>
            </a:r>
            <a:r>
              <a:rPr lang="en-US" sz="2400" dirty="0" smtClean="0"/>
              <a:t>statements</a:t>
            </a:r>
          </a:p>
          <a:p>
            <a:pPr lvl="1"/>
            <a:r>
              <a:rPr lang="en-US" sz="2400" dirty="0" smtClean="0"/>
              <a:t>can be queried using SPARQL language</a:t>
            </a:r>
            <a:endParaRPr lang="en-US" sz="2400" dirty="0"/>
          </a:p>
          <a:p>
            <a:pPr lvl="1"/>
            <a:r>
              <a:rPr lang="en-US" sz="2400" dirty="0"/>
              <a:t>commonly shared knowledge schemes</a:t>
            </a:r>
          </a:p>
          <a:p>
            <a:pPr lvl="2"/>
            <a:r>
              <a:rPr lang="en-US" sz="2000" dirty="0" err="1"/>
              <a:t>rdfs:subClassOf</a:t>
            </a:r>
            <a:r>
              <a:rPr lang="en-US" sz="2000" dirty="0"/>
              <a:t>, </a:t>
            </a:r>
            <a:r>
              <a:rPr lang="en-US" sz="2000" dirty="0" err="1"/>
              <a:t>rdf:type</a:t>
            </a:r>
            <a:r>
              <a:rPr lang="en-US" sz="2000" dirty="0"/>
              <a:t>, </a:t>
            </a:r>
            <a:r>
              <a:rPr lang="en-US" sz="2000" dirty="0" err="1" smtClean="0"/>
              <a:t>rdf:label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2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Structured </a:t>
            </a:r>
            <a:r>
              <a:rPr lang="en-US" sz="2800" dirty="0"/>
              <a:t>knowledge published according to LOD principles</a:t>
            </a:r>
          </a:p>
          <a:p>
            <a:pPr lvl="1"/>
            <a:r>
              <a:rPr lang="en-US" sz="2400" dirty="0"/>
              <a:t>organized as directed graph/</a:t>
            </a:r>
            <a:r>
              <a:rPr lang="en-US" sz="2400" dirty="0" smtClean="0"/>
              <a:t>statements</a:t>
            </a:r>
          </a:p>
          <a:p>
            <a:pPr lvl="1"/>
            <a:r>
              <a:rPr lang="en-US" sz="2400" dirty="0" smtClean="0"/>
              <a:t>can be queried using SPARQL language</a:t>
            </a:r>
            <a:endParaRPr lang="en-US" sz="2400" dirty="0"/>
          </a:p>
          <a:p>
            <a:pPr lvl="1"/>
            <a:r>
              <a:rPr lang="en-US" sz="2400" dirty="0"/>
              <a:t>commonly shared knowledge schemes</a:t>
            </a:r>
          </a:p>
          <a:p>
            <a:pPr lvl="2"/>
            <a:r>
              <a:rPr lang="en-US" sz="2000" dirty="0" err="1"/>
              <a:t>rdfs:subClassOf</a:t>
            </a:r>
            <a:r>
              <a:rPr lang="en-US" sz="2000" dirty="0"/>
              <a:t>, </a:t>
            </a:r>
            <a:r>
              <a:rPr lang="en-US" sz="2000" dirty="0" err="1"/>
              <a:t>rdf:type</a:t>
            </a:r>
            <a:r>
              <a:rPr lang="en-US" sz="2000" dirty="0"/>
              <a:t>, </a:t>
            </a:r>
            <a:r>
              <a:rPr lang="en-US" sz="2000" dirty="0" err="1" smtClean="0"/>
              <a:t>rdf:label</a:t>
            </a:r>
            <a:endParaRPr lang="en-US" sz="2000" dirty="0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79375" y="4541837"/>
            <a:ext cx="4343400" cy="685800"/>
          </a:xfrm>
          <a:prstGeom prst="ellipse">
            <a:avLst/>
          </a:prstGeom>
          <a:solidFill>
            <a:srgbClr val="EBF5FF"/>
          </a:solidFill>
          <a:ln w="18360" cap="flat">
            <a:solidFill>
              <a:srgbClr val="86959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 anchor="ctr" anchorCtr="1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>
                <a:solidFill>
                  <a:srgbClr val="000000"/>
                </a:solidFill>
              </a:rPr>
              <a:t>http://</a:t>
            </a:r>
            <a:r>
              <a:rPr lang="en-US" dirty="0" err="1">
                <a:solidFill>
                  <a:srgbClr val="000000"/>
                </a:solidFill>
              </a:rPr>
              <a:t>dbpedia.org</a:t>
            </a:r>
            <a:r>
              <a:rPr lang="en-US" dirty="0">
                <a:solidFill>
                  <a:srgbClr val="000000"/>
                </a:solidFill>
              </a:rPr>
              <a:t>/resource</a:t>
            </a:r>
            <a:r>
              <a:rPr lang="en-US" dirty="0" smtClean="0">
                <a:solidFill>
                  <a:srgbClr val="000000"/>
                </a:solidFill>
              </a:rPr>
              <a:t>/Astrodome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6488112" y="5303837"/>
            <a:ext cx="3756025" cy="685800"/>
          </a:xfrm>
          <a:prstGeom prst="ellipse">
            <a:avLst/>
          </a:prstGeom>
          <a:solidFill>
            <a:srgbClr val="EBF5FF"/>
          </a:solidFill>
          <a:ln w="18360" cap="flat">
            <a:solidFill>
              <a:srgbClr val="86959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 anchor="ctr" anchorCtr="1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US" dirty="0">
                <a:solidFill>
                  <a:srgbClr val="000000"/>
                </a:solidFill>
              </a:rPr>
              <a:t>1965-04-09 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63512" y="6370637"/>
            <a:ext cx="4114800" cy="685800"/>
          </a:xfrm>
          <a:prstGeom prst="ellipse">
            <a:avLst/>
          </a:prstGeom>
          <a:solidFill>
            <a:srgbClr val="EBF5FF"/>
          </a:solidFill>
          <a:ln w="18360" cap="flat">
            <a:solidFill>
              <a:srgbClr val="86959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 anchor="ctr" anchorCtr="1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dirty="0">
                <a:solidFill>
                  <a:srgbClr val="000000"/>
                </a:solidFill>
              </a:rPr>
              <a:t>http://</a:t>
            </a:r>
            <a:r>
              <a:rPr lang="en-US" dirty="0" err="1">
                <a:solidFill>
                  <a:srgbClr val="000000"/>
                </a:solidFill>
              </a:rPr>
              <a:t>dbpedia.org</a:t>
            </a:r>
            <a:r>
              <a:rPr lang="en-US" dirty="0">
                <a:solidFill>
                  <a:srgbClr val="000000"/>
                </a:solidFill>
              </a:rPr>
              <a:t>/resource/Texas</a:t>
            </a:r>
          </a:p>
        </p:txBody>
      </p:sp>
      <p:cxnSp>
        <p:nvCxnSpPr>
          <p:cNvPr id="7" name="AutoShape 5"/>
          <p:cNvCxnSpPr>
            <a:cxnSpLocks noChangeShapeType="1"/>
            <a:stCxn id="4" idx="6"/>
            <a:endCxn id="5" idx="0"/>
          </p:cNvCxnSpPr>
          <p:nvPr/>
        </p:nvCxnSpPr>
        <p:spPr bwMode="auto">
          <a:xfrm>
            <a:off x="4422775" y="4884737"/>
            <a:ext cx="3943350" cy="419100"/>
          </a:xfrm>
          <a:prstGeom prst="curvedConnector2">
            <a:avLst/>
          </a:prstGeom>
          <a:noFill/>
          <a:ln w="18360" cap="flat">
            <a:solidFill>
              <a:srgbClr val="86959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202112" y="4541837"/>
            <a:ext cx="51149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/>
            <a:r>
              <a:rPr lang="en-US" dirty="0"/>
              <a:t>http://</a:t>
            </a:r>
            <a:r>
              <a:rPr lang="en-US" dirty="0" err="1"/>
              <a:t>dbpedia.org</a:t>
            </a:r>
            <a:r>
              <a:rPr lang="en-US" dirty="0"/>
              <a:t>/ontology/</a:t>
            </a:r>
            <a:r>
              <a:rPr lang="en-US" dirty="0" err="1"/>
              <a:t>openingDate</a:t>
            </a:r>
            <a:endParaRPr lang="en-US" dirty="0"/>
          </a:p>
        </p:txBody>
      </p:sp>
      <p:cxnSp>
        <p:nvCxnSpPr>
          <p:cNvPr id="9" name="AutoShape 7"/>
          <p:cNvCxnSpPr>
            <a:cxnSpLocks noChangeShapeType="1"/>
            <a:stCxn id="4" idx="4"/>
            <a:endCxn id="6" idx="0"/>
          </p:cNvCxnSpPr>
          <p:nvPr/>
        </p:nvCxnSpPr>
        <p:spPr bwMode="auto">
          <a:xfrm rot="5400000">
            <a:off x="1664494" y="5784056"/>
            <a:ext cx="1143000" cy="30163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86959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34950" y="5491162"/>
            <a:ext cx="4203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dirty="0"/>
              <a:t>http://</a:t>
            </a:r>
            <a:r>
              <a:rPr lang="en-US" dirty="0" err="1"/>
              <a:t>dbpedia.org</a:t>
            </a:r>
            <a:r>
              <a:rPr lang="en-US" dirty="0"/>
              <a:t>/ontology/location</a:t>
            </a:r>
          </a:p>
        </p:txBody>
      </p:sp>
      <p:cxnSp>
        <p:nvCxnSpPr>
          <p:cNvPr id="18" name="AutoShape 7"/>
          <p:cNvCxnSpPr>
            <a:cxnSpLocks noChangeShapeType="1"/>
            <a:stCxn id="4" idx="5"/>
          </p:cNvCxnSpPr>
          <p:nvPr/>
        </p:nvCxnSpPr>
        <p:spPr bwMode="auto">
          <a:xfrm rot="16200000" flipH="1">
            <a:off x="4655972" y="4257930"/>
            <a:ext cx="1801067" cy="3539613"/>
          </a:xfrm>
          <a:prstGeom prst="curvedConnector2">
            <a:avLst/>
          </a:prstGeom>
          <a:noFill/>
          <a:ln w="18360" cap="flat">
            <a:solidFill>
              <a:srgbClr val="86959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5573712" y="6827837"/>
            <a:ext cx="4114800" cy="685800"/>
          </a:xfrm>
          <a:prstGeom prst="ellipse">
            <a:avLst/>
          </a:prstGeom>
          <a:solidFill>
            <a:srgbClr val="EBF5FF"/>
          </a:solidFill>
          <a:ln w="18360" cap="flat">
            <a:solidFill>
              <a:srgbClr val="86959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 anchor="ctr" anchorCtr="1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“Eighth </a:t>
            </a:r>
            <a:r>
              <a:rPr lang="en-US" dirty="0">
                <a:solidFill>
                  <a:srgbClr val="000000"/>
                </a:solidFill>
              </a:rPr>
              <a:t>Wonder of the World (en</a:t>
            </a:r>
            <a:r>
              <a:rPr lang="en-US" dirty="0" smtClean="0">
                <a:solidFill>
                  <a:srgbClr val="000000"/>
                </a:solidFill>
              </a:rPr>
              <a:t>)”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02112" y="6218237"/>
            <a:ext cx="3944371" cy="353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dbpedia.org</a:t>
            </a:r>
            <a:r>
              <a:rPr lang="en-US" dirty="0"/>
              <a:t>/property/nickname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0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Partial list of QA research directions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Information-</a:t>
            </a:r>
            <a:r>
              <a:rPr lang="en-US" sz="3200" dirty="0" smtClean="0"/>
              <a:t>retrieval (IR) </a:t>
            </a:r>
            <a:r>
              <a:rPr lang="en-US" sz="3200" dirty="0" smtClean="0"/>
              <a:t>based </a:t>
            </a:r>
            <a:endParaRPr lang="en-US" sz="3200" dirty="0" smtClean="0"/>
          </a:p>
          <a:p>
            <a:r>
              <a:rPr lang="en-US" sz="3200" dirty="0" smtClean="0"/>
              <a:t>QA </a:t>
            </a:r>
            <a:r>
              <a:rPr lang="en-US" sz="3200" dirty="0" smtClean="0"/>
              <a:t>on knowledge bases</a:t>
            </a:r>
          </a:p>
          <a:p>
            <a:r>
              <a:rPr lang="en-US" sz="3200" dirty="0" smtClean="0"/>
              <a:t>Community Question Answering (</a:t>
            </a:r>
            <a:r>
              <a:rPr lang="en-US" sz="3200" dirty="0" err="1" smtClean="0"/>
              <a:t>cQA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Machine comprehension</a:t>
            </a:r>
          </a:p>
          <a:p>
            <a:pPr marL="914022" lvl="2" indent="0">
              <a:buNone/>
            </a:pPr>
            <a:endParaRPr lang="en-US" sz="2600" dirty="0" smtClean="0"/>
          </a:p>
          <a:p>
            <a:pPr marL="457013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6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datasets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34128" r="43983" b="9750"/>
          <a:stretch>
            <a:fillRect/>
          </a:stretch>
        </p:blipFill>
        <p:spPr bwMode="auto">
          <a:xfrm>
            <a:off x="2227263" y="1473200"/>
            <a:ext cx="52578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48" t="34128" r="43983" b="97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0" y="4343400"/>
            <a:ext cx="3175000" cy="2466975"/>
            <a:chOff x="4320" y="2736"/>
            <a:chExt cx="2000" cy="1554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4320" y="2736"/>
              <a:ext cx="2000" cy="15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converted to RDF</a:t>
              </a:r>
            </a:p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Aligned to Wikipedia on concept-level</a:t>
              </a: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" y="2815"/>
              <a:ext cx="1079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6259512" y="3170237"/>
            <a:ext cx="833438" cy="781050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12"/>
          <p:cNvCxnSpPr>
            <a:cxnSpLocks noChangeShapeType="1"/>
            <a:stCxn id="14" idx="4"/>
          </p:cNvCxnSpPr>
          <p:nvPr/>
        </p:nvCxnSpPr>
        <p:spPr bwMode="auto">
          <a:xfrm>
            <a:off x="6675437" y="3951287"/>
            <a:ext cx="92075" cy="165258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datasets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34128" r="43983" b="9750"/>
          <a:stretch>
            <a:fillRect/>
          </a:stretch>
        </p:blipFill>
        <p:spPr bwMode="auto">
          <a:xfrm>
            <a:off x="2227263" y="1473200"/>
            <a:ext cx="52578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48" t="34128" r="43983" b="97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0" y="4343400"/>
            <a:ext cx="3175000" cy="2466975"/>
            <a:chOff x="4320" y="2736"/>
            <a:chExt cx="2000" cy="1554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4320" y="2736"/>
              <a:ext cx="2000" cy="15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converted to RDF</a:t>
              </a:r>
            </a:p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Aligned to Wikipedia on concept-level</a:t>
              </a: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" y="2815"/>
              <a:ext cx="1079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6799263" y="927100"/>
            <a:ext cx="3198812" cy="2284413"/>
            <a:chOff x="4283" y="584"/>
            <a:chExt cx="2015" cy="1439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4283" y="584"/>
              <a:ext cx="2015" cy="143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algn="ctr">
                <a:spcAft>
                  <a:spcPts val="1013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 b="1" dirty="0">
                  <a:solidFill>
                    <a:srgbClr val="DC2300"/>
                  </a:solidFill>
                </a:rPr>
                <a:t>Freebase</a:t>
              </a:r>
            </a:p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Wikipedia + human contributors + </a:t>
              </a:r>
              <a:r>
                <a:rPr lang="en-US" dirty="0" err="1">
                  <a:solidFill>
                    <a:srgbClr val="000000"/>
                  </a:solidFill>
                </a:rPr>
                <a:t>MusicBranz</a:t>
              </a:r>
              <a:r>
                <a:rPr lang="en-US" dirty="0">
                  <a:solidFill>
                    <a:srgbClr val="000000"/>
                  </a:solidFill>
                </a:rPr>
                <a:t> + </a:t>
              </a:r>
              <a:r>
                <a:rPr lang="en-US" dirty="0" err="1">
                  <a:solidFill>
                    <a:srgbClr val="000000"/>
                  </a:solidFill>
                </a:rPr>
                <a:t>OurAirports</a:t>
              </a:r>
              <a:r>
                <a:rPr lang="en-US" dirty="0">
                  <a:solidFill>
                    <a:srgbClr val="000000"/>
                  </a:solidFill>
                </a:rPr>
                <a:t> +...</a:t>
              </a: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70"/>
            <a:stretch>
              <a:fillRect/>
            </a:stretch>
          </p:blipFill>
          <p:spPr bwMode="auto">
            <a:xfrm>
              <a:off x="5040" y="649"/>
              <a:ext cx="635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1467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6259512" y="3170237"/>
            <a:ext cx="833438" cy="781050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12"/>
          <p:cNvCxnSpPr>
            <a:cxnSpLocks noChangeShapeType="1"/>
            <a:stCxn id="14" idx="4"/>
          </p:cNvCxnSpPr>
          <p:nvPr/>
        </p:nvCxnSpPr>
        <p:spPr bwMode="auto">
          <a:xfrm>
            <a:off x="6675437" y="3951287"/>
            <a:ext cx="92075" cy="165258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Oval 13"/>
          <p:cNvSpPr>
            <a:spLocks noChangeArrowheads="1"/>
          </p:cNvSpPr>
          <p:nvPr/>
        </p:nvSpPr>
        <p:spPr bwMode="auto">
          <a:xfrm rot="10800000">
            <a:off x="5421312" y="3041650"/>
            <a:ext cx="561975" cy="582613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" name="AutoShape 14"/>
          <p:cNvCxnSpPr>
            <a:cxnSpLocks noChangeShapeType="1"/>
            <a:stCxn id="16" idx="4"/>
          </p:cNvCxnSpPr>
          <p:nvPr/>
        </p:nvCxnSpPr>
        <p:spPr bwMode="auto">
          <a:xfrm flipV="1">
            <a:off x="5702300" y="2070100"/>
            <a:ext cx="1016000" cy="968375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72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datasets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34128" r="43983" b="9750"/>
          <a:stretch>
            <a:fillRect/>
          </a:stretch>
        </p:blipFill>
        <p:spPr bwMode="auto">
          <a:xfrm>
            <a:off x="2227263" y="1473200"/>
            <a:ext cx="52578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48" t="34128" r="43983" b="97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0" y="4343400"/>
            <a:ext cx="3175000" cy="2466975"/>
            <a:chOff x="4320" y="2736"/>
            <a:chExt cx="2000" cy="1554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4320" y="2736"/>
              <a:ext cx="2000" cy="15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converted to RDF</a:t>
              </a:r>
            </a:p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Aligned to Wikipedia on concept-level</a:t>
              </a: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" y="2815"/>
              <a:ext cx="1079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28600" y="1371600"/>
            <a:ext cx="2055813" cy="1141413"/>
            <a:chOff x="144" y="864"/>
            <a:chExt cx="1295" cy="719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144" y="864"/>
              <a:ext cx="1295" cy="7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720" tIns="60876" rIns="18360" bIns="45000" anchor="ctr" anchorCtr="1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b="1">
                  <a:solidFill>
                    <a:srgbClr val="DC2300"/>
                  </a:solidFill>
                </a:rPr>
                <a:t>YAGO</a:t>
              </a:r>
            </a:p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+ Wordnet</a:t>
              </a:r>
            </a:p>
          </p:txBody>
        </p:sp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6799263" y="927100"/>
            <a:ext cx="3198812" cy="2284413"/>
            <a:chOff x="4283" y="584"/>
            <a:chExt cx="2015" cy="1439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4283" y="584"/>
              <a:ext cx="2015" cy="143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algn="ctr">
                <a:spcAft>
                  <a:spcPts val="1013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 b="1">
                  <a:solidFill>
                    <a:srgbClr val="DC2300"/>
                  </a:solidFill>
                </a:rPr>
                <a:t>Freebase</a:t>
              </a:r>
            </a:p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+ human contributors + MusicBranz + OurAirports +...</a:t>
              </a: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70"/>
            <a:stretch>
              <a:fillRect/>
            </a:stretch>
          </p:blipFill>
          <p:spPr bwMode="auto">
            <a:xfrm>
              <a:off x="5040" y="649"/>
              <a:ext cx="635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1467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6259512" y="3170237"/>
            <a:ext cx="833438" cy="781050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12"/>
          <p:cNvCxnSpPr>
            <a:cxnSpLocks noChangeShapeType="1"/>
            <a:stCxn id="14" idx="4"/>
          </p:cNvCxnSpPr>
          <p:nvPr/>
        </p:nvCxnSpPr>
        <p:spPr bwMode="auto">
          <a:xfrm>
            <a:off x="6675437" y="3951287"/>
            <a:ext cx="92075" cy="165258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Oval 13"/>
          <p:cNvSpPr>
            <a:spLocks noChangeArrowheads="1"/>
          </p:cNvSpPr>
          <p:nvPr/>
        </p:nvSpPr>
        <p:spPr bwMode="auto">
          <a:xfrm rot="10800000">
            <a:off x="5421312" y="3041650"/>
            <a:ext cx="561975" cy="582613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" name="AutoShape 14"/>
          <p:cNvCxnSpPr>
            <a:cxnSpLocks noChangeShapeType="1"/>
            <a:stCxn id="16" idx="4"/>
          </p:cNvCxnSpPr>
          <p:nvPr/>
        </p:nvCxnSpPr>
        <p:spPr bwMode="auto">
          <a:xfrm flipV="1">
            <a:off x="5702300" y="2070100"/>
            <a:ext cx="1016000" cy="968375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3" name="Oval 20"/>
          <p:cNvSpPr>
            <a:spLocks noChangeArrowheads="1"/>
          </p:cNvSpPr>
          <p:nvPr/>
        </p:nvSpPr>
        <p:spPr bwMode="auto">
          <a:xfrm rot="10800000">
            <a:off x="5210175" y="4344988"/>
            <a:ext cx="603250" cy="606425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4" name="AutoShape 21"/>
          <p:cNvCxnSpPr>
            <a:cxnSpLocks noChangeShapeType="1"/>
            <a:stCxn id="23" idx="6"/>
          </p:cNvCxnSpPr>
          <p:nvPr/>
        </p:nvCxnSpPr>
        <p:spPr bwMode="auto">
          <a:xfrm flipH="1" flipV="1">
            <a:off x="2286000" y="1943100"/>
            <a:ext cx="2924175" cy="270351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datasets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34128" r="43983" b="9750"/>
          <a:stretch>
            <a:fillRect/>
          </a:stretch>
        </p:blipFill>
        <p:spPr bwMode="auto">
          <a:xfrm>
            <a:off x="2227263" y="1473200"/>
            <a:ext cx="52578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548" t="34128" r="43983" b="97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86959E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0" y="4343400"/>
            <a:ext cx="3175000" cy="2466975"/>
            <a:chOff x="4320" y="2736"/>
            <a:chExt cx="2000" cy="1554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4320" y="2736"/>
              <a:ext cx="2000" cy="155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converted to RDF</a:t>
              </a:r>
            </a:p>
            <a:p>
              <a:pPr marL="273050" indent="-273050">
                <a:buSzPct val="45000"/>
                <a:buFont typeface="Wingdings" charset="0"/>
                <a:buChar char=""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Aligned to Wikipedia on concept-level</a:t>
              </a: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" y="2815"/>
              <a:ext cx="1079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28600" y="1371600"/>
            <a:ext cx="2055813" cy="1141413"/>
            <a:chOff x="144" y="864"/>
            <a:chExt cx="1295" cy="719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144" y="864"/>
              <a:ext cx="1295" cy="7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6720" tIns="60876" rIns="18360" bIns="45000" anchor="ctr" anchorCtr="1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b="1">
                  <a:solidFill>
                    <a:srgbClr val="DC2300"/>
                  </a:solidFill>
                </a:rPr>
                <a:t>YAGO</a:t>
              </a:r>
            </a:p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+ Wordnet</a:t>
              </a:r>
            </a:p>
          </p:txBody>
        </p:sp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6799263" y="927100"/>
            <a:ext cx="3198812" cy="2284413"/>
            <a:chOff x="4283" y="584"/>
            <a:chExt cx="2015" cy="1439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4283" y="584"/>
              <a:ext cx="2015" cy="143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8360" cap="flat">
              <a:solidFill>
                <a:srgbClr val="86959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 anchor="b"/>
            <a:lstStyle/>
            <a:p>
              <a:pPr algn="ctr">
                <a:spcAft>
                  <a:spcPts val="1013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 b="1">
                  <a:solidFill>
                    <a:srgbClr val="DC2300"/>
                  </a:solidFill>
                </a:rPr>
                <a:t>Freebase</a:t>
              </a:r>
            </a:p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Wikipedia + human contributors + MusicBranz + OurAirports +...</a:t>
              </a: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70"/>
            <a:stretch>
              <a:fillRect/>
            </a:stretch>
          </p:blipFill>
          <p:spPr bwMode="auto">
            <a:xfrm>
              <a:off x="5040" y="649"/>
              <a:ext cx="635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1467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18360" cap="flat">
                  <a:solidFill>
                    <a:srgbClr val="8695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0" y="3398837"/>
            <a:ext cx="2971800" cy="335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8360" cap="flat">
            <a:solidFill>
              <a:srgbClr val="86959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 anchor="ctr"/>
          <a:lstStyle/>
          <a:p>
            <a:pPr marL="319088" indent="-319088">
              <a:spcBef>
                <a:spcPts val="863"/>
              </a:spcBef>
              <a:spcAft>
                <a:spcPts val="863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b="1" dirty="0" err="1">
                <a:solidFill>
                  <a:srgbClr val="DC2300"/>
                </a:solidFill>
              </a:rPr>
              <a:t>WordNet</a:t>
            </a:r>
            <a:r>
              <a:rPr lang="en-US" b="1" dirty="0">
                <a:solidFill>
                  <a:srgbClr val="DC2300"/>
                </a:solidFill>
              </a:rPr>
              <a:t> (W3C)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WordNet</a:t>
            </a:r>
            <a:r>
              <a:rPr lang="en-US" dirty="0">
                <a:solidFill>
                  <a:srgbClr val="000000"/>
                </a:solidFill>
              </a:rPr>
              <a:t> 2.0 [Van </a:t>
            </a:r>
            <a:r>
              <a:rPr lang="en-US" dirty="0" err="1">
                <a:solidFill>
                  <a:srgbClr val="000000"/>
                </a:solidFill>
              </a:rPr>
              <a:t>Assem</a:t>
            </a:r>
            <a:r>
              <a:rPr lang="en-US" dirty="0">
                <a:solidFill>
                  <a:srgbClr val="000000"/>
                </a:solidFill>
              </a:rPr>
              <a:t> et al.])</a:t>
            </a:r>
          </a:p>
          <a:p>
            <a:pPr marL="319088" indent="-319088">
              <a:spcBef>
                <a:spcPts val="863"/>
              </a:spcBef>
              <a:spcAft>
                <a:spcPts val="863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b="1" dirty="0" err="1">
                <a:solidFill>
                  <a:srgbClr val="DC2300"/>
                </a:solidFill>
              </a:rPr>
              <a:t>WordNet</a:t>
            </a:r>
            <a:r>
              <a:rPr lang="en-US" b="1" dirty="0">
                <a:solidFill>
                  <a:srgbClr val="DC2300"/>
                </a:solidFill>
              </a:rPr>
              <a:t> (VUA)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WordNet</a:t>
            </a:r>
            <a:r>
              <a:rPr lang="en-US" dirty="0">
                <a:solidFill>
                  <a:srgbClr val="000000"/>
                </a:solidFill>
              </a:rPr>
              <a:t> 3.0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319088" indent="-319088">
              <a:spcBef>
                <a:spcPts val="863"/>
              </a:spcBef>
              <a:spcAft>
                <a:spcPts val="863"/>
              </a:spcAft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Large lexical database of English (synonymy/</a:t>
            </a:r>
            <a:r>
              <a:rPr lang="en-US" dirty="0" err="1" smtClean="0">
                <a:solidFill>
                  <a:srgbClr val="000000"/>
                </a:solidFill>
              </a:rPr>
              <a:t>antonymy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hypernymy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6259512" y="3170237"/>
            <a:ext cx="833438" cy="781050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12"/>
          <p:cNvCxnSpPr>
            <a:cxnSpLocks noChangeShapeType="1"/>
            <a:stCxn id="14" idx="4"/>
          </p:cNvCxnSpPr>
          <p:nvPr/>
        </p:nvCxnSpPr>
        <p:spPr bwMode="auto">
          <a:xfrm>
            <a:off x="6675437" y="3951287"/>
            <a:ext cx="92075" cy="165258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" name="Oval 13"/>
          <p:cNvSpPr>
            <a:spLocks noChangeArrowheads="1"/>
          </p:cNvSpPr>
          <p:nvPr/>
        </p:nvSpPr>
        <p:spPr bwMode="auto">
          <a:xfrm rot="10800000">
            <a:off x="5421312" y="3041650"/>
            <a:ext cx="561975" cy="582613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" name="AutoShape 14"/>
          <p:cNvCxnSpPr>
            <a:cxnSpLocks noChangeShapeType="1"/>
            <a:stCxn id="16" idx="4"/>
          </p:cNvCxnSpPr>
          <p:nvPr/>
        </p:nvCxnSpPr>
        <p:spPr bwMode="auto">
          <a:xfrm flipV="1">
            <a:off x="5702300" y="2070100"/>
            <a:ext cx="1016000" cy="968375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AutoShape 17"/>
          <p:cNvCxnSpPr>
            <a:cxnSpLocks noChangeShapeType="1"/>
            <a:stCxn id="13" idx="3"/>
            <a:endCxn id="22" idx="6"/>
          </p:cNvCxnSpPr>
          <p:nvPr/>
        </p:nvCxnSpPr>
        <p:spPr bwMode="auto">
          <a:xfrm>
            <a:off x="2971800" y="5075237"/>
            <a:ext cx="950913" cy="138350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Oval 18"/>
          <p:cNvSpPr>
            <a:spLocks noChangeArrowheads="1"/>
          </p:cNvSpPr>
          <p:nvPr/>
        </p:nvSpPr>
        <p:spPr bwMode="auto">
          <a:xfrm rot="10800000">
            <a:off x="3778250" y="5461000"/>
            <a:ext cx="555625" cy="522288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 rot="10800000">
            <a:off x="3922713" y="6197600"/>
            <a:ext cx="555625" cy="522288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 rot="10800000">
            <a:off x="5210175" y="4344988"/>
            <a:ext cx="603250" cy="606425"/>
          </a:xfrm>
          <a:prstGeom prst="ellipse">
            <a:avLst/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4" name="AutoShape 21"/>
          <p:cNvCxnSpPr>
            <a:cxnSpLocks noChangeShapeType="1"/>
            <a:stCxn id="23" idx="6"/>
          </p:cNvCxnSpPr>
          <p:nvPr/>
        </p:nvCxnSpPr>
        <p:spPr bwMode="auto">
          <a:xfrm flipH="1" flipV="1">
            <a:off x="2286000" y="1943100"/>
            <a:ext cx="2924175" cy="270351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5" name="AutoShape 23"/>
          <p:cNvCxnSpPr>
            <a:cxnSpLocks noChangeShapeType="1"/>
            <a:stCxn id="13" idx="3"/>
            <a:endCxn id="21" idx="6"/>
          </p:cNvCxnSpPr>
          <p:nvPr/>
        </p:nvCxnSpPr>
        <p:spPr bwMode="auto">
          <a:xfrm>
            <a:off x="2971800" y="5075237"/>
            <a:ext cx="806450" cy="64690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42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8FD8761-E645-3544-9A5F-91325668AD01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FF260-0CD0-0948-888B-E587BDD2658D}" type="slidenum">
              <a:rPr lang="en-US"/>
              <a:pPr>
                <a:defRPr/>
              </a:pPr>
              <a:t>94</a:t>
            </a:fld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7" y="2057400"/>
            <a:ext cx="8380413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Type match intuition</a:t>
            </a:r>
          </a:p>
        </p:txBody>
      </p:sp>
      <p:sp>
        <p:nvSpPr>
          <p:cNvPr id="30723" name="AutoShape 3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0726" name="AutoShape 6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7" y="4114800"/>
            <a:ext cx="7883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4027488" y="4343400"/>
            <a:ext cx="5257800" cy="1828800"/>
          </a:xfrm>
          <a:prstGeom prst="roundRect">
            <a:avLst>
              <a:gd name="adj" fmla="val 83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0729" name="AutoShape 9"/>
          <p:cNvSpPr>
            <a:spLocks noChangeArrowheads="1"/>
          </p:cNvSpPr>
          <p:nvPr/>
        </p:nvSpPr>
        <p:spPr bwMode="auto">
          <a:xfrm>
            <a:off x="1487488" y="4911729"/>
            <a:ext cx="2286000" cy="296863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98949" bIns="53971" anchor="b" anchorCtr="1"/>
          <a:lstStyle/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 b="1">
                <a:solidFill>
                  <a:srgbClr val="243460"/>
                </a:solidFill>
                <a:cs typeface="Microsoft YaHei" charset="0"/>
              </a:rPr>
              <a:t>entity/class anchor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827088" y="2514600"/>
            <a:ext cx="1931988" cy="1600200"/>
          </a:xfrm>
          <a:prstGeom prst="roundRect">
            <a:avLst>
              <a:gd name="adj" fmla="val 97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0731" name="AutoShape 11"/>
          <p:cNvSpPr>
            <a:spLocks noChangeArrowheads="1"/>
          </p:cNvSpPr>
          <p:nvPr/>
        </p:nvSpPr>
        <p:spPr bwMode="auto">
          <a:xfrm>
            <a:off x="2462217" y="2782888"/>
            <a:ext cx="2105025" cy="296862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98949" bIns="53971" anchor="b" anchorCtr="1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243460"/>
                </a:solidFill>
                <a:cs typeface="Microsoft YaHei" charset="0"/>
              </a:rPr>
              <a:t>class anchor</a:t>
            </a:r>
          </a:p>
        </p:txBody>
      </p:sp>
      <p:cxnSp>
        <p:nvCxnSpPr>
          <p:cNvPr id="30733" name="AutoShape 13"/>
          <p:cNvCxnSpPr>
            <a:cxnSpLocks noChangeShapeType="1"/>
            <a:stCxn id="30729" idx="1"/>
            <a:endCxn id="30731" idx="1"/>
          </p:cNvCxnSpPr>
          <p:nvPr/>
        </p:nvCxnSpPr>
        <p:spPr bwMode="auto">
          <a:xfrm flipV="1">
            <a:off x="1487492" y="2932113"/>
            <a:ext cx="974725" cy="2128837"/>
          </a:xfrm>
          <a:prstGeom prst="curvedConnector3">
            <a:avLst>
              <a:gd name="adj1" fmla="val -76079"/>
            </a:avLst>
          </a:prstGeom>
          <a:noFill/>
          <a:ln w="3672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746125" y="3873500"/>
            <a:ext cx="15621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5981" rIns="27346" bIns="18351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dirty="0">
                <a:solidFill>
                  <a:srgbClr val="990066"/>
                </a:solidFill>
              </a:rPr>
              <a:t>Type Match</a:t>
            </a:r>
          </a:p>
          <a:p>
            <a:pPr algn="ctr" defTabSz="456958">
              <a:defRPr/>
            </a:pPr>
            <a:r>
              <a:rPr lang="en-US" b="1" dirty="0">
                <a:solidFill>
                  <a:srgbClr val="990066"/>
                </a:solidFill>
              </a:rPr>
              <a:t>(TM)</a:t>
            </a:r>
          </a:p>
        </p:txBody>
      </p:sp>
      <p:sp>
        <p:nvSpPr>
          <p:cNvPr id="30735" name="AutoShape 15"/>
          <p:cNvSpPr>
            <a:spLocks noChangeArrowheads="1"/>
          </p:cNvSpPr>
          <p:nvPr/>
        </p:nvSpPr>
        <p:spPr bwMode="auto">
          <a:xfrm>
            <a:off x="4713288" y="2057400"/>
            <a:ext cx="4903788" cy="2057400"/>
          </a:xfrm>
          <a:prstGeom prst="roundRect">
            <a:avLst>
              <a:gd name="adj" fmla="val 74"/>
            </a:avLst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0736" name="Freeform 16"/>
          <p:cNvSpPr>
            <a:spLocks noChangeArrowheads="1"/>
          </p:cNvSpPr>
          <p:nvPr/>
        </p:nvSpPr>
        <p:spPr bwMode="auto">
          <a:xfrm>
            <a:off x="4484688" y="2514601"/>
            <a:ext cx="5029200" cy="2971800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 fill="none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 fill="none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 fill="none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 fill="none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 fill="none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 fill="none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 fill="none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 fill="none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 fill="none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 fill="none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 fill="none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D7E1EB"/>
          </a:solidFill>
          <a:ln w="9525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0737" name="AutoShape 17"/>
          <p:cNvSpPr>
            <a:spLocks noChangeArrowheads="1"/>
          </p:cNvSpPr>
          <p:nvPr/>
        </p:nvSpPr>
        <p:spPr bwMode="auto">
          <a:xfrm>
            <a:off x="5399092" y="3565529"/>
            <a:ext cx="2105025" cy="296863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98949" bIns="53971" anchor="b" anchorCtr="1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243460"/>
                </a:solidFill>
                <a:cs typeface="Microsoft YaHei" charset="0"/>
              </a:rPr>
              <a:t>class</a:t>
            </a:r>
          </a:p>
        </p:txBody>
      </p:sp>
      <p:sp>
        <p:nvSpPr>
          <p:cNvPr id="30738" name="AutoShape 18"/>
          <p:cNvSpPr>
            <a:spLocks noChangeArrowheads="1"/>
          </p:cNvSpPr>
          <p:nvPr/>
        </p:nvSpPr>
        <p:spPr bwMode="auto">
          <a:xfrm>
            <a:off x="5399092" y="4343404"/>
            <a:ext cx="2105025" cy="296863"/>
          </a:xfrm>
          <a:prstGeom prst="roundRect">
            <a:avLst>
              <a:gd name="adj" fmla="val 53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8949" tIns="69838" rIns="98949" bIns="53971" anchor="b" anchorCtr="1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 b="1">
                <a:solidFill>
                  <a:srgbClr val="243460"/>
                </a:solidFill>
                <a:cs typeface="Microsoft YaHei" charset="0"/>
              </a:rPr>
              <a:t>entity/class</a:t>
            </a:r>
          </a:p>
        </p:txBody>
      </p:sp>
      <p:cxnSp>
        <p:nvCxnSpPr>
          <p:cNvPr id="30739" name="AutoShape 19"/>
          <p:cNvCxnSpPr>
            <a:cxnSpLocks noChangeShapeType="1"/>
            <a:stCxn id="30731" idx="3"/>
            <a:endCxn id="30737" idx="1"/>
          </p:cNvCxnSpPr>
          <p:nvPr/>
        </p:nvCxnSpPr>
        <p:spPr bwMode="auto">
          <a:xfrm>
            <a:off x="4567238" y="2932113"/>
            <a:ext cx="831850" cy="782637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0740" name="AutoShape 20"/>
          <p:cNvCxnSpPr>
            <a:cxnSpLocks noChangeShapeType="1"/>
            <a:stCxn id="30738" idx="0"/>
            <a:endCxn id="30737" idx="2"/>
          </p:cNvCxnSpPr>
          <p:nvPr/>
        </p:nvCxnSpPr>
        <p:spPr bwMode="auto">
          <a:xfrm flipV="1">
            <a:off x="6451600" y="3862388"/>
            <a:ext cx="1588" cy="481012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6384925" y="3994152"/>
            <a:ext cx="188595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defTabSz="456958">
              <a:defRPr/>
            </a:pPr>
            <a:r>
              <a:rPr lang="en-US" b="1" smtClean="0"/>
              <a:t>isa/subclassOf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6408738" y="2286004"/>
            <a:ext cx="3333750" cy="809625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71602" rIns="98949" bIns="53971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b="1" u="sng">
                <a:solidFill>
                  <a:srgbClr val="990066"/>
                </a:solidFill>
              </a:rPr>
              <a:t>Linked Open Data (LOD):</a:t>
            </a:r>
          </a:p>
          <a:p>
            <a:pPr defTabSz="456958">
              <a:defRPr/>
            </a:pPr>
            <a:r>
              <a:rPr lang="en-US" b="1">
                <a:solidFill>
                  <a:srgbClr val="990066"/>
                </a:solidFill>
              </a:rPr>
              <a:t>Yago,  DBpedia,  WordNet</a:t>
            </a:r>
          </a:p>
        </p:txBody>
      </p:sp>
      <p:cxnSp>
        <p:nvCxnSpPr>
          <p:cNvPr id="30732" name="AutoShape 12"/>
          <p:cNvCxnSpPr>
            <a:cxnSpLocks noChangeShapeType="1"/>
            <a:stCxn id="30729" idx="3"/>
            <a:endCxn id="30738" idx="1"/>
          </p:cNvCxnSpPr>
          <p:nvPr/>
        </p:nvCxnSpPr>
        <p:spPr bwMode="auto">
          <a:xfrm flipV="1">
            <a:off x="3773488" y="4492625"/>
            <a:ext cx="1625600" cy="568325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2434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46795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3BA728-FF85-C04D-9499-52F2C9AD6D2D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Type match intuition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1746" name="AutoShape 2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1747" name="AutoShape 3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1748" name="AutoShape 4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1749" name="AutoShape 5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99347"/>
            <a:ext cx="4473576" cy="3187057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4" y="2302066"/>
            <a:ext cx="4110038" cy="3162110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4483100" y="5713417"/>
            <a:ext cx="1146175" cy="460375"/>
          </a:xfrm>
          <a:prstGeom prst="line">
            <a:avLst/>
          </a:prstGeom>
          <a:noFill/>
          <a:ln w="18360" cap="flat">
            <a:solidFill>
              <a:srgbClr val="99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V="1">
            <a:off x="6313488" y="5713417"/>
            <a:ext cx="914400" cy="460375"/>
          </a:xfrm>
          <a:prstGeom prst="line">
            <a:avLst/>
          </a:prstGeom>
          <a:noFill/>
          <a:ln w="18360" cap="flat">
            <a:solidFill>
              <a:srgbClr val="99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816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E5260-73D2-5B44-9D0A-D5F02FD0498B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Matching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32770" name="AutoShape 2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2772" name="AutoShape 4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2773" name="AutoShape 5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H="1" flipV="1">
            <a:off x="4483100" y="5713417"/>
            <a:ext cx="1146175" cy="460375"/>
          </a:xfrm>
          <a:prstGeom prst="line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99347"/>
            <a:ext cx="4473576" cy="3187057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3301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314C8D-FA61-0E49-895D-6E19DE91DFA2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Matching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4800600"/>
            <a:ext cx="1600200" cy="1143000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801" name="Line 9"/>
          <p:cNvSpPr>
            <a:spLocks noChangeShapeType="1"/>
          </p:cNvSpPr>
          <p:nvPr/>
        </p:nvSpPr>
        <p:spPr bwMode="auto">
          <a:xfrm flipH="1" flipV="1">
            <a:off x="3111500" y="5713417"/>
            <a:ext cx="2517775" cy="460375"/>
          </a:xfrm>
          <a:prstGeom prst="line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792162" y="3802062"/>
            <a:ext cx="2176463" cy="506412"/>
          </a:xfrm>
          <a:prstGeom prst="ellipse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351" tIns="25223" rIns="18351" bIns="9359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yago:Reliant_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Astrodome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cxnSp>
        <p:nvCxnSpPr>
          <p:cNvPr id="16" name="AutoShape 11"/>
          <p:cNvCxnSpPr>
            <a:cxnSpLocks noChangeShapeType="1"/>
          </p:cNvCxnSpPr>
          <p:nvPr/>
        </p:nvCxnSpPr>
        <p:spPr bwMode="auto">
          <a:xfrm rot="16200000" flipV="1">
            <a:off x="1428804" y="3916412"/>
            <a:ext cx="566287" cy="120209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45676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A4F30D-24B8-854A-B832-E9132520F90C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Matching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34818" name="AutoShape 2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 dirty="0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 dirty="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4820" name="AutoShape 4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4821" name="AutoShape 5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4800600"/>
            <a:ext cx="1600200" cy="1143000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5" name="Line 9"/>
          <p:cNvSpPr>
            <a:spLocks noChangeShapeType="1"/>
          </p:cNvSpPr>
          <p:nvPr/>
        </p:nvSpPr>
        <p:spPr bwMode="auto">
          <a:xfrm flipH="1" flipV="1">
            <a:off x="3111500" y="5713417"/>
            <a:ext cx="2517775" cy="460375"/>
          </a:xfrm>
          <a:prstGeom prst="line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792162" y="3802062"/>
            <a:ext cx="2176463" cy="506412"/>
          </a:xfrm>
          <a:prstGeom prst="ellipse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351" tIns="25223" rIns="18351" bIns="9359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yago:Reliant_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Astrodome</a:t>
            </a:r>
          </a:p>
        </p:txBody>
      </p:sp>
      <p:sp>
        <p:nvSpPr>
          <p:cNvPr id="34828" name="Freeform 12"/>
          <p:cNvSpPr>
            <a:spLocks noChangeArrowheads="1"/>
          </p:cNvSpPr>
          <p:nvPr/>
        </p:nvSpPr>
        <p:spPr bwMode="auto">
          <a:xfrm>
            <a:off x="3341687" y="2179641"/>
            <a:ext cx="6799263" cy="3200400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 fill="none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 fill="none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 fill="none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 fill="none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 fill="none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 fill="none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 fill="none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 fill="none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 fill="none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 fill="none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 fill="none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D7E1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>
            <a:off x="4208467" y="4160838"/>
            <a:ext cx="3705225" cy="457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yago:wikicat_Covered_stadiums</a:t>
            </a:r>
          </a:p>
        </p:txBody>
      </p:sp>
      <p:cxnSp>
        <p:nvCxnSpPr>
          <p:cNvPr id="34832" name="AutoShape 16"/>
          <p:cNvCxnSpPr>
            <a:cxnSpLocks noChangeShapeType="1"/>
            <a:stCxn id="34826" idx="6"/>
            <a:endCxn id="34829" idx="1"/>
          </p:cNvCxnSpPr>
          <p:nvPr/>
        </p:nvCxnSpPr>
        <p:spPr bwMode="auto">
          <a:xfrm>
            <a:off x="2968625" y="4055270"/>
            <a:ext cx="1239838" cy="334168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AutoShape 14"/>
          <p:cNvSpPr>
            <a:spLocks noChangeArrowheads="1"/>
          </p:cNvSpPr>
          <p:nvPr/>
        </p:nvSpPr>
        <p:spPr bwMode="auto">
          <a:xfrm>
            <a:off x="6072192" y="2792412"/>
            <a:ext cx="3705225" cy="457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yago:wordnet_stadium_104295881</a:t>
            </a:r>
          </a:p>
        </p:txBody>
      </p:sp>
      <p:cxnSp>
        <p:nvCxnSpPr>
          <p:cNvPr id="24" name="AutoShape 17"/>
          <p:cNvCxnSpPr>
            <a:cxnSpLocks noChangeShapeType="1"/>
          </p:cNvCxnSpPr>
          <p:nvPr/>
        </p:nvCxnSpPr>
        <p:spPr bwMode="auto">
          <a:xfrm flipV="1">
            <a:off x="7913692" y="3246439"/>
            <a:ext cx="139699" cy="1143000"/>
          </a:xfrm>
          <a:prstGeom prst="curvedConnector2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AutoShape 11"/>
          <p:cNvCxnSpPr>
            <a:cxnSpLocks noChangeShapeType="1"/>
          </p:cNvCxnSpPr>
          <p:nvPr/>
        </p:nvCxnSpPr>
        <p:spPr bwMode="auto">
          <a:xfrm rot="16200000" flipV="1">
            <a:off x="1428804" y="3916412"/>
            <a:ext cx="566287" cy="120209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9037638" y="4448179"/>
            <a:ext cx="871538" cy="371475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69838" rIns="98949" bIns="53971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b="1" smtClean="0"/>
              <a:t>YAGO</a:t>
            </a:r>
          </a:p>
        </p:txBody>
      </p:sp>
    </p:spTree>
    <p:extLst>
      <p:ext uri="{BB962C8B-B14F-4D97-AF65-F5344CB8AC3E}">
        <p14:creationId xmlns:p14="http://schemas.microsoft.com/office/powerpoint/2010/main" val="15195988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2"/>
          <p:cNvSpPr>
            <a:spLocks noChangeArrowheads="1"/>
          </p:cNvSpPr>
          <p:nvPr/>
        </p:nvSpPr>
        <p:spPr bwMode="auto">
          <a:xfrm>
            <a:off x="3341687" y="2179641"/>
            <a:ext cx="6799263" cy="3200400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 fill="none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 fill="none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 fill="none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 fill="none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 fill="none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 fill="none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 fill="none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 fill="none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 fill="none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 fill="none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 fill="none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D7E1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8360" cap="flat">
                <a:solidFill>
                  <a:srgbClr val="24346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BC5FD-9650-BF4D-BFC0-714E0AD18289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315917"/>
            <a:ext cx="9070975" cy="625475"/>
          </a:xfrm>
        </p:spPr>
        <p:txBody>
          <a:bodyPr tIns="38787"/>
          <a:lstStyle/>
          <a:p>
            <a:pPr defTabSz="456958" eaLnBrk="1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4000" dirty="0">
                <a:solidFill>
                  <a:srgbClr val="000000"/>
                </a:solidFill>
              </a:rPr>
              <a:t>Matching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35842" name="AutoShape 2"/>
          <p:cNvSpPr>
            <a:spLocks noChangeArrowheads="1"/>
          </p:cNvSpPr>
          <p:nvPr/>
        </p:nvSpPr>
        <p:spPr bwMode="auto">
          <a:xfrm>
            <a:off x="1336675" y="1287467"/>
            <a:ext cx="7265988" cy="769937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What sports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stadium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 has been billed as “the eighth wonder of the world"?</a:t>
            </a:r>
          </a:p>
        </p:txBody>
      </p:sp>
      <p:sp>
        <p:nvSpPr>
          <p:cNvPr id="35843" name="AutoShape 3"/>
          <p:cNvSpPr>
            <a:spLocks noChangeArrowheads="1"/>
          </p:cNvSpPr>
          <p:nvPr/>
        </p:nvSpPr>
        <p:spPr bwMode="auto">
          <a:xfrm>
            <a:off x="1108075" y="1036641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Q</a:t>
            </a:r>
          </a:p>
        </p:txBody>
      </p:sp>
      <p:sp>
        <p:nvSpPr>
          <p:cNvPr id="35844" name="AutoShape 4"/>
          <p:cNvSpPr>
            <a:spLocks noChangeArrowheads="1"/>
          </p:cNvSpPr>
          <p:nvPr/>
        </p:nvSpPr>
        <p:spPr bwMode="auto">
          <a:xfrm>
            <a:off x="712792" y="6221417"/>
            <a:ext cx="8937625" cy="91440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7744" rIns="27346" bIns="18351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  <a:tab pos="4341099" algn="l"/>
                <a:tab pos="5064618" algn="l"/>
                <a:tab pos="5788134" algn="l"/>
                <a:tab pos="6511652" algn="l"/>
                <a:tab pos="7235168" algn="l"/>
                <a:tab pos="7958685" algn="l"/>
                <a:tab pos="8682203" algn="l"/>
              </a:tabLst>
              <a:defRPr/>
            </a:pPr>
            <a:r>
              <a:rPr lang="en-US" sz="2200">
                <a:solidFill>
                  <a:srgbClr val="000000"/>
                </a:solidFill>
                <a:cs typeface="Microsoft YaHei" charset="0"/>
              </a:rPr>
              <a:t>The Titans played in the dilapidated </a:t>
            </a:r>
            <a:r>
              <a:rPr lang="en-US" sz="2200" b="1">
                <a:solidFill>
                  <a:srgbClr val="990066"/>
                </a:solidFill>
                <a:cs typeface="Microsoft YaHei" charset="0"/>
              </a:rPr>
              <a:t>Astrodome</a:t>
            </a:r>
            <a:r>
              <a:rPr lang="en-US" sz="2200">
                <a:solidFill>
                  <a:srgbClr val="000000"/>
                </a:solidFill>
                <a:cs typeface="Microsoft YaHei" charset="0"/>
              </a:rPr>
              <a:t>; if this was the eighth wonder of the world, we live on a shabby little planet indeed.</a:t>
            </a:r>
          </a:p>
        </p:txBody>
      </p:sp>
      <p:sp>
        <p:nvSpPr>
          <p:cNvPr id="35845" name="AutoShape 5"/>
          <p:cNvSpPr>
            <a:spLocks noChangeArrowheads="1"/>
          </p:cNvSpPr>
          <p:nvPr/>
        </p:nvSpPr>
        <p:spPr bwMode="auto">
          <a:xfrm>
            <a:off x="406400" y="5992816"/>
            <a:ext cx="457200" cy="457201"/>
          </a:xfrm>
          <a:prstGeom prst="roundRect">
            <a:avLst>
              <a:gd name="adj" fmla="val 347"/>
            </a:avLst>
          </a:prstGeom>
          <a:solidFill>
            <a:srgbClr val="FFFFFF"/>
          </a:solidFill>
          <a:ln w="18360" cap="flat">
            <a:solidFill>
              <a:srgbClr val="24346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346" tIns="34218" rIns="27346" bIns="18351" anchor="ctr"/>
          <a:lstStyle/>
          <a:p>
            <a:pPr algn="ctr" defTabSz="456958"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5302250" y="6329363"/>
            <a:ext cx="1574800" cy="354012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4800600"/>
            <a:ext cx="1600200" cy="1143000"/>
          </a:xfrm>
          <a:prstGeom prst="rect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9" name="Line 9"/>
          <p:cNvSpPr>
            <a:spLocks noChangeShapeType="1"/>
          </p:cNvSpPr>
          <p:nvPr/>
        </p:nvSpPr>
        <p:spPr bwMode="auto">
          <a:xfrm flipH="1" flipV="1">
            <a:off x="3111500" y="5713417"/>
            <a:ext cx="2517775" cy="460375"/>
          </a:xfrm>
          <a:prstGeom prst="line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89" tIns="45696" rIns="91389" bIns="45696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792162" y="3802062"/>
            <a:ext cx="2176463" cy="506412"/>
          </a:xfrm>
          <a:prstGeom prst="ellipse">
            <a:avLst/>
          </a:prstGeom>
          <a:noFill/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351" tIns="25223" rIns="18351" bIns="9359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yago:Reliant_</a:t>
            </a:r>
          </a:p>
          <a:p>
            <a:pPr algn="ctr" defTabSz="456958">
              <a:tabLst>
                <a:tab pos="723517" algn="l"/>
                <a:tab pos="1447034" algn="l"/>
                <a:tab pos="2170551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Astrodome</a:t>
            </a:r>
          </a:p>
        </p:txBody>
      </p:sp>
      <p:cxnSp>
        <p:nvCxnSpPr>
          <p:cNvPr id="35851" name="AutoShape 11"/>
          <p:cNvCxnSpPr>
            <a:cxnSpLocks noChangeShapeType="1"/>
            <a:stCxn id="35848" idx="0"/>
            <a:endCxn id="35850" idx="3"/>
          </p:cNvCxnSpPr>
          <p:nvPr/>
        </p:nvCxnSpPr>
        <p:spPr bwMode="auto">
          <a:xfrm rot="16200000" flipV="1">
            <a:off x="1428804" y="3916412"/>
            <a:ext cx="566287" cy="120209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5854" name="AutoShape 14"/>
          <p:cNvSpPr>
            <a:spLocks noChangeArrowheads="1"/>
          </p:cNvSpPr>
          <p:nvPr/>
        </p:nvSpPr>
        <p:spPr bwMode="auto">
          <a:xfrm>
            <a:off x="6072192" y="2792412"/>
            <a:ext cx="3705225" cy="457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yago:wordnet_stadium_104295881</a:t>
            </a:r>
          </a:p>
        </p:txBody>
      </p:sp>
      <p:sp>
        <p:nvSpPr>
          <p:cNvPr id="35856" name="AutoShape 16"/>
          <p:cNvSpPr>
            <a:spLocks noChangeArrowheads="1"/>
          </p:cNvSpPr>
          <p:nvPr/>
        </p:nvSpPr>
        <p:spPr bwMode="auto">
          <a:xfrm>
            <a:off x="3775075" y="3428999"/>
            <a:ext cx="2057400" cy="457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"stadium"@eng</a:t>
            </a:r>
          </a:p>
        </p:txBody>
      </p:sp>
      <p:cxnSp>
        <p:nvCxnSpPr>
          <p:cNvPr id="35860" name="AutoShape 20"/>
          <p:cNvCxnSpPr>
            <a:cxnSpLocks noChangeShapeType="1"/>
            <a:stCxn id="35854" idx="1"/>
            <a:endCxn id="35856" idx="0"/>
          </p:cNvCxnSpPr>
          <p:nvPr/>
        </p:nvCxnSpPr>
        <p:spPr bwMode="auto">
          <a:xfrm rot="10800000" flipV="1">
            <a:off x="4803777" y="3021016"/>
            <a:ext cx="1268413" cy="407987"/>
          </a:xfrm>
          <a:prstGeom prst="curvedConnector2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5861" name="AutoShape 21"/>
          <p:cNvCxnSpPr>
            <a:cxnSpLocks noChangeShapeType="1"/>
          </p:cNvCxnSpPr>
          <p:nvPr/>
        </p:nvCxnSpPr>
        <p:spPr bwMode="auto">
          <a:xfrm rot="16200000" flipV="1">
            <a:off x="3092451" y="2070099"/>
            <a:ext cx="1685924" cy="990600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9037638" y="4448179"/>
            <a:ext cx="871538" cy="371475"/>
          </a:xfrm>
          <a:prstGeom prst="rect">
            <a:avLst/>
          </a:prstGeom>
          <a:solidFill>
            <a:srgbClr val="EBF5FF"/>
          </a:solidFill>
          <a:ln w="18360" cap="flat">
            <a:solidFill>
              <a:srgbClr val="243460"/>
            </a:solidFill>
            <a:round/>
            <a:headEnd/>
            <a:tailEnd/>
          </a:ln>
          <a:effectLst>
            <a:outerShdw blurRad="63500" dist="51930" dir="2700000" algn="ctr" rotWithShape="0">
              <a:srgbClr val="243460"/>
            </a:outerShdw>
          </a:effectLst>
        </p:spPr>
        <p:txBody>
          <a:bodyPr wrap="none" lIns="98949" tIns="69838" rIns="98949" bIns="53971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defTabSz="456958">
              <a:defRPr/>
            </a:pPr>
            <a:r>
              <a:rPr lang="en-US" b="1" smtClean="0"/>
              <a:t>YAGO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3273425" y="1374775"/>
            <a:ext cx="1146175" cy="330200"/>
          </a:xfrm>
          <a:prstGeom prst="rect">
            <a:avLst/>
          </a:prstGeom>
          <a:noFill/>
          <a:ln w="18360" cap="flat">
            <a:solidFill>
              <a:srgbClr val="99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389" tIns="45696" rIns="91389" bIns="45696" anchor="ctr"/>
          <a:lstStyle/>
          <a:p>
            <a:pPr defTabSz="456958">
              <a:defRPr/>
            </a:pPr>
            <a:endParaRPr lang="en-US">
              <a:cs typeface="Microsoft YaHei" charset="0"/>
            </a:endParaRPr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4208467" y="4160838"/>
            <a:ext cx="3705225" cy="457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>
            <a:solidFill>
              <a:srgbClr val="99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53" tIns="60843" rIns="89953" bIns="44975" anchor="ctr"/>
          <a:lstStyle/>
          <a:p>
            <a:pPr algn="ctr" defTabSz="456958">
              <a:tabLst>
                <a:tab pos="723517" algn="l"/>
                <a:tab pos="1447034" algn="l"/>
                <a:tab pos="2170551" algn="l"/>
                <a:tab pos="2894066" algn="l"/>
                <a:tab pos="3617585" algn="l"/>
              </a:tabLst>
              <a:defRPr/>
            </a:pPr>
            <a:r>
              <a:rPr lang="en-US">
                <a:solidFill>
                  <a:srgbClr val="000000"/>
                </a:solidFill>
                <a:cs typeface="Microsoft YaHei" charset="0"/>
              </a:rPr>
              <a:t>yago:wikicat_Covered_stadiums</a:t>
            </a:r>
          </a:p>
        </p:txBody>
      </p:sp>
      <p:cxnSp>
        <p:nvCxnSpPr>
          <p:cNvPr id="29" name="AutoShape 16"/>
          <p:cNvCxnSpPr>
            <a:cxnSpLocks noChangeShapeType="1"/>
            <a:endCxn id="27" idx="1"/>
          </p:cNvCxnSpPr>
          <p:nvPr/>
        </p:nvCxnSpPr>
        <p:spPr bwMode="auto">
          <a:xfrm>
            <a:off x="2968625" y="4055270"/>
            <a:ext cx="1239838" cy="334168"/>
          </a:xfrm>
          <a:prstGeom prst="curvedConnector3">
            <a:avLst>
              <a:gd name="adj1" fmla="val 50000"/>
            </a:avLst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0" name="AutoShape 17"/>
          <p:cNvCxnSpPr>
            <a:cxnSpLocks noChangeShapeType="1"/>
            <a:stCxn id="27" idx="3"/>
          </p:cNvCxnSpPr>
          <p:nvPr/>
        </p:nvCxnSpPr>
        <p:spPr bwMode="auto">
          <a:xfrm flipV="1">
            <a:off x="7913692" y="3246439"/>
            <a:ext cx="139699" cy="1143000"/>
          </a:xfrm>
          <a:prstGeom prst="curvedConnector2">
            <a:avLst/>
          </a:prstGeom>
          <a:noFill/>
          <a:ln w="18360" cap="flat">
            <a:solidFill>
              <a:srgbClr val="99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864309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Tx/>
          <a:buChar char="•"/>
          <a:tabLst/>
          <a:defRPr kumimoji="0" lang="it-IT" sz="1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Tx/>
          <a:buChar char="•"/>
          <a:tabLst/>
          <a:defRPr kumimoji="0" lang="it-IT" sz="1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Tx/>
          <a:buChar char="•"/>
          <a:tabLst/>
          <a:defRPr kumimoji="0" lang="it-IT" sz="1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Tx/>
          <a:buChar char="•"/>
          <a:tabLst/>
          <a:defRPr kumimoji="0" lang="it-IT" sz="1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53318</TotalTime>
  <Words>10188</Words>
  <Application>Microsoft Macintosh PowerPoint</Application>
  <PresentationFormat>Custom</PresentationFormat>
  <Paragraphs>1835</Paragraphs>
  <Slides>165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165</vt:i4>
      </vt:variant>
    </vt:vector>
  </HeadingPairs>
  <TitlesOfParts>
    <vt:vector size="172" baseType="lpstr">
      <vt:lpstr>Office Theme</vt:lpstr>
      <vt:lpstr>1_Office Theme</vt:lpstr>
      <vt:lpstr>Struttura predefinita</vt:lpstr>
      <vt:lpstr>1_Struttura predefinita</vt:lpstr>
      <vt:lpstr>Equation</vt:lpstr>
      <vt:lpstr>Document</vt:lpstr>
      <vt:lpstr>Microsoft Equation</vt:lpstr>
      <vt:lpstr>PowerPoint Presentation</vt:lpstr>
      <vt:lpstr>Outline</vt:lpstr>
      <vt:lpstr>Outline</vt:lpstr>
      <vt:lpstr>Question Answering Task</vt:lpstr>
      <vt:lpstr>Question Answering Task</vt:lpstr>
      <vt:lpstr>Question Answering Task</vt:lpstr>
      <vt:lpstr>First QA systems</vt:lpstr>
      <vt:lpstr>Modern QA systems</vt:lpstr>
      <vt:lpstr>Partial list of QA research directions</vt:lpstr>
      <vt:lpstr>Partial list of QA research directions</vt:lpstr>
      <vt:lpstr>IR-based QA</vt:lpstr>
      <vt:lpstr>IR-based QA</vt:lpstr>
      <vt:lpstr>IR-based QA</vt:lpstr>
      <vt:lpstr>Partial list of QA research directions</vt:lpstr>
      <vt:lpstr>QA on Knowledge Bases (KB)</vt:lpstr>
      <vt:lpstr>QA on Knowledge Bases (KB)</vt:lpstr>
      <vt:lpstr>QA on Knowledge Bases (KB)</vt:lpstr>
      <vt:lpstr>Partial list of QA research directions</vt:lpstr>
      <vt:lpstr>Community Question Answering (cQA)</vt:lpstr>
      <vt:lpstr>Community Question Answering (cQA)</vt:lpstr>
      <vt:lpstr>SemEval 2016 Qatar Living cQa challenge</vt:lpstr>
      <vt:lpstr>SemEval 2016 Qatar Living cQa challenge</vt:lpstr>
      <vt:lpstr>SemEval 2016 Qatar Living cQa challenge</vt:lpstr>
      <vt:lpstr>Partial list of QA research directions</vt:lpstr>
      <vt:lpstr>Machine comprehension: answering questions about a text</vt:lpstr>
      <vt:lpstr>Machine comprehension: answering questions about a text</vt:lpstr>
      <vt:lpstr>Types of question answering</vt:lpstr>
      <vt:lpstr>Ikernels Advance pipeline applied to…</vt:lpstr>
      <vt:lpstr>Outline</vt:lpstr>
      <vt:lpstr>Ikernels Advanced Pipeline</vt:lpstr>
      <vt:lpstr>Ikernels Advanced Pipeline</vt:lpstr>
      <vt:lpstr>Ikernels Advanced Pipeline</vt:lpstr>
      <vt:lpstr>Ikernels Advanced Pipeline</vt:lpstr>
      <vt:lpstr>Ikernels Advanced Pipeline</vt:lpstr>
      <vt:lpstr>Outline</vt:lpstr>
      <vt:lpstr>Outline</vt:lpstr>
      <vt:lpstr>IR-based QA</vt:lpstr>
      <vt:lpstr>IR-based QA overall schema</vt:lpstr>
      <vt:lpstr>IR-based QA overall schema</vt:lpstr>
      <vt:lpstr>Answer type detection</vt:lpstr>
      <vt:lpstr>Answer type detection</vt:lpstr>
      <vt:lpstr>IR-based QA overall schema</vt:lpstr>
      <vt:lpstr>Question focus detection</vt:lpstr>
      <vt:lpstr>Question focus detection</vt:lpstr>
      <vt:lpstr>Question focus detection</vt:lpstr>
      <vt:lpstr>Focus detection with TK</vt:lpstr>
      <vt:lpstr>Focus detection with TK</vt:lpstr>
      <vt:lpstr>Focus detection with TK</vt:lpstr>
      <vt:lpstr>IR-based QA overall schema</vt:lpstr>
      <vt:lpstr>IR-based QA overall schema</vt:lpstr>
      <vt:lpstr>Outline</vt:lpstr>
      <vt:lpstr>Candidate answer passage reranking</vt:lpstr>
      <vt:lpstr>Candidate answer passage reranking</vt:lpstr>
      <vt:lpstr>Candidate answer passage reranking</vt:lpstr>
      <vt:lpstr>Candidate answer passage reranking</vt:lpstr>
      <vt:lpstr>Candidate answer passage reranking</vt:lpstr>
      <vt:lpstr>Outline</vt:lpstr>
      <vt:lpstr>Feature vector representation</vt:lpstr>
      <vt:lpstr>Feature vector representation</vt:lpstr>
      <vt:lpstr>Implicit Feature Representation</vt:lpstr>
      <vt:lpstr>Learning with Kernels: an example</vt:lpstr>
      <vt:lpstr>Learning with Kernels: an example</vt:lpstr>
      <vt:lpstr>Learning with Kernels: an example</vt:lpstr>
      <vt:lpstr>Learning with Kernels: an example</vt:lpstr>
      <vt:lpstr>Classification function of Kernel Machines</vt:lpstr>
      <vt:lpstr>The main idea of the kernel functions</vt:lpstr>
      <vt:lpstr>The Kernel Trick</vt:lpstr>
      <vt:lpstr>The Kernel Trick</vt:lpstr>
      <vt:lpstr>Tree Kernel Similarity</vt:lpstr>
      <vt:lpstr>Tree Kernel Similarity</vt:lpstr>
      <vt:lpstr>Explicit kernel space</vt:lpstr>
      <vt:lpstr>Explicit kernel space</vt:lpstr>
      <vt:lpstr>Explicit kernel space</vt:lpstr>
      <vt:lpstr>Structures by Syntactic Tree Kernel</vt:lpstr>
      <vt:lpstr>Structures by syntactic tree kernel</vt:lpstr>
      <vt:lpstr>Partial tree kernel</vt:lpstr>
      <vt:lpstr>Partial tree kernel</vt:lpstr>
      <vt:lpstr>Outline</vt:lpstr>
      <vt:lpstr>Chunk Representation (CH)  (Severyn &amp; Moschitti, SIGIR2012) </vt:lpstr>
      <vt:lpstr>Chunk Representation (CH)  (Severyn &amp; Moschitti, SIGIR2012) </vt:lpstr>
      <vt:lpstr>Chunk Representation (CH)  (Severyn &amp; Moschitti, SIGIR2012) </vt:lpstr>
      <vt:lpstr>CH+FREL</vt:lpstr>
      <vt:lpstr>CH+FREL</vt:lpstr>
      <vt:lpstr>CH+FREL</vt:lpstr>
      <vt:lpstr>Type match intuition</vt:lpstr>
      <vt:lpstr>Type match intuition</vt:lpstr>
      <vt:lpstr>Type match intuition</vt:lpstr>
      <vt:lpstr>Linked Open Data</vt:lpstr>
      <vt:lpstr>Linked Open Data</vt:lpstr>
      <vt:lpstr>LOD datasets</vt:lpstr>
      <vt:lpstr>LOD datasets</vt:lpstr>
      <vt:lpstr>LOD datasets</vt:lpstr>
      <vt:lpstr>LOD datasets</vt:lpstr>
      <vt:lpstr>Type match intuition</vt:lpstr>
      <vt:lpstr>Type match intuition</vt:lpstr>
      <vt:lpstr>Matching algorithm</vt:lpstr>
      <vt:lpstr>Matching algorithm</vt:lpstr>
      <vt:lpstr>Matching algorithm</vt:lpstr>
      <vt:lpstr>Matching algorithm</vt:lpstr>
      <vt:lpstr>Encoding type match</vt:lpstr>
      <vt:lpstr>Encoding type match: TM</vt:lpstr>
      <vt:lpstr>Encoding type match: TMND</vt:lpstr>
      <vt:lpstr>Encoding type match: TMNF</vt:lpstr>
      <vt:lpstr>Dependency representations</vt:lpstr>
      <vt:lpstr>Dependency representations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1 (DT1)</vt:lpstr>
      <vt:lpstr>Dependency Tree 2 (DT2)</vt:lpstr>
      <vt:lpstr>Dependency Tree 3 (DT3)</vt:lpstr>
      <vt:lpstr>Dependency Tree 3 (DT3)</vt:lpstr>
      <vt:lpstr>Dependency Tree 3 (DT3)</vt:lpstr>
      <vt:lpstr>DT3+REL</vt:lpstr>
      <vt:lpstr>Outline</vt:lpstr>
      <vt:lpstr>Shallow structures of cQA</vt:lpstr>
      <vt:lpstr>Shallow structures of cQA</vt:lpstr>
      <vt:lpstr>Shallow structures of cQA</vt:lpstr>
      <vt:lpstr>Shallow structures of cQA</vt:lpstr>
      <vt:lpstr>Shallow structures of cQA</vt:lpstr>
      <vt:lpstr>Constituency structures for cQA</vt:lpstr>
      <vt:lpstr>Constituency structures for cQA</vt:lpstr>
      <vt:lpstr>Constituency structures for cQA</vt:lpstr>
      <vt:lpstr>Outline</vt:lpstr>
      <vt:lpstr>Evaluation metrics: Precision at rank K (P@K)</vt:lpstr>
      <vt:lpstr>Evaluation metrics:  Mean reciprocal rank (MRR)</vt:lpstr>
      <vt:lpstr>Evaluation metrics:  mean average precision (MAP)</vt:lpstr>
      <vt:lpstr>Answer Sentence Selection datasets</vt:lpstr>
      <vt:lpstr>Structures comparison on Trec QA 2002/2003: experimental settings</vt:lpstr>
      <vt:lpstr>Structures comparison on Trec QA 2002/2003: experimental settings</vt:lpstr>
      <vt:lpstr>Structures comparison on Trec QA 2002/2003: models</vt:lpstr>
      <vt:lpstr>Trec QA: Structure comparison</vt:lpstr>
      <vt:lpstr>Recap: shallow and  dependency-based structures</vt:lpstr>
      <vt:lpstr>Recap: shallow and  dependency-based structures</vt:lpstr>
      <vt:lpstr>Recap: shallow and  dependency-based structures</vt:lpstr>
      <vt:lpstr>Trec QA: Structure comparison</vt:lpstr>
      <vt:lpstr>Structure comparison (MRR, MAP, P@1)</vt:lpstr>
      <vt:lpstr>Dependency parser comparison</vt:lpstr>
      <vt:lpstr>LOD Contribution</vt:lpstr>
      <vt:lpstr>Encoding type match: TM</vt:lpstr>
      <vt:lpstr>LOD Contribution</vt:lpstr>
      <vt:lpstr>LOD Contribution</vt:lpstr>
      <vt:lpstr>Pipeline performance on TREC13</vt:lpstr>
      <vt:lpstr>Pipeline performance in  SemEval, Task 3.A competition</vt:lpstr>
      <vt:lpstr>Pipeline performance in  SemEval, Task 3.A competition</vt:lpstr>
      <vt:lpstr>Pipeline performance in  SemEval, Task 3.A competition</vt:lpstr>
      <vt:lpstr>Outline</vt:lpstr>
      <vt:lpstr>References</vt:lpstr>
      <vt:lpstr>References</vt:lpstr>
      <vt:lpstr>References</vt:lpstr>
      <vt:lpstr>References</vt:lpstr>
      <vt:lpstr>PowerPoint Presentation</vt:lpstr>
      <vt:lpstr>State of the art in Answer Selection</vt:lpstr>
      <vt:lpstr>LOD Contribution</vt:lpstr>
      <vt:lpstr>Structures comparison</vt:lpstr>
      <vt:lpstr>LOD Contribution</vt:lpstr>
      <vt:lpstr>TREC13 benchmark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Kateryna Tymoshenko</dc:creator>
  <cp:lastModifiedBy>Kateryna</cp:lastModifiedBy>
  <cp:revision>664</cp:revision>
  <cp:lastPrinted>2016-01-10T13:01:09Z</cp:lastPrinted>
  <dcterms:created xsi:type="dcterms:W3CDTF">2014-02-07T15:06:24Z</dcterms:created>
  <dcterms:modified xsi:type="dcterms:W3CDTF">2017-05-18T07:35:25Z</dcterms:modified>
</cp:coreProperties>
</file>